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70" r:id="rId8"/>
    <p:sldId id="261" r:id="rId9"/>
    <p:sldId id="262" r:id="rId10"/>
    <p:sldId id="271" r:id="rId11"/>
    <p:sldId id="263" r:id="rId12"/>
    <p:sldId id="264" r:id="rId13"/>
    <p:sldId id="265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AEF-7525-45DF-978C-709C8F388D50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A372-7554-4786-ADB8-D7B539674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969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AEF-7525-45DF-978C-709C8F388D50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A372-7554-4786-ADB8-D7B539674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967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AEF-7525-45DF-978C-709C8F388D50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A372-7554-4786-ADB8-D7B539674168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5135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AEF-7525-45DF-978C-709C8F388D50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A372-7554-4786-ADB8-D7B539674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764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AEF-7525-45DF-978C-709C8F388D50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A372-7554-4786-ADB8-D7B53967416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3219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AEF-7525-45DF-978C-709C8F388D50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A372-7554-4786-ADB8-D7B539674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413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AEF-7525-45DF-978C-709C8F388D50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A372-7554-4786-ADB8-D7B539674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5664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AEF-7525-45DF-978C-709C8F388D50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A372-7554-4786-ADB8-D7B539674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306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AEF-7525-45DF-978C-709C8F388D50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A372-7554-4786-ADB8-D7B539674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499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AEF-7525-45DF-978C-709C8F388D50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A372-7554-4786-ADB8-D7B539674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337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AEF-7525-45DF-978C-709C8F388D50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A372-7554-4786-ADB8-D7B539674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484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AEF-7525-45DF-978C-709C8F388D50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A372-7554-4786-ADB8-D7B539674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54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AEF-7525-45DF-978C-709C8F388D50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A372-7554-4786-ADB8-D7B539674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15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AEF-7525-45DF-978C-709C8F388D50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A372-7554-4786-ADB8-D7B539674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162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AEF-7525-45DF-978C-709C8F388D50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A372-7554-4786-ADB8-D7B539674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679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AEF-7525-45DF-978C-709C8F388D50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A372-7554-4786-ADB8-D7B539674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746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33AEF-7525-45DF-978C-709C8F388D50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DABA372-7554-4786-ADB8-D7B539674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99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65ED51-76C0-4874-8C4D-67FA7D267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57523" y="208410"/>
            <a:ext cx="8637073" cy="2541431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/>
              <a:t>Память, внимание и их влияние на успеваемость старшеклассников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BD86DCA-4848-44B4-8D1D-7051933807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3"/>
            <a:ext cx="9299738" cy="2541431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Автор:</a:t>
            </a:r>
          </a:p>
          <a:p>
            <a:pPr algn="r"/>
            <a:r>
              <a:rPr lang="ru-RU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Бердичевская Ирина Анатольевна</a:t>
            </a:r>
          </a:p>
          <a:p>
            <a:pPr algn="r"/>
            <a:r>
              <a:rPr lang="ru-RU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обучающаяся 9 класса </a:t>
            </a:r>
          </a:p>
          <a:p>
            <a:pPr algn="r"/>
            <a:r>
              <a:rPr lang="ru-RU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МКОУ СОШ № 9 с. Каменка</a:t>
            </a:r>
          </a:p>
          <a:p>
            <a:pPr algn="r"/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Руководитель</a:t>
            </a:r>
            <a:r>
              <a:rPr lang="ru-RU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r"/>
            <a:r>
              <a:rPr lang="ru-RU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Калюк</a:t>
            </a:r>
            <a:r>
              <a:rPr lang="ru-RU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Наталья Викторовна</a:t>
            </a:r>
          </a:p>
          <a:p>
            <a:pPr algn="r"/>
            <a:r>
              <a:rPr lang="ru-RU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– психолог</a:t>
            </a:r>
          </a:p>
          <a:p>
            <a:pPr algn="r"/>
            <a:r>
              <a:rPr lang="ru-RU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МКОУ СОШ № 9 с. Каменка </a:t>
            </a: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228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021BA2-3CB4-481C-91C6-478092E5E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Успеваемость в подростковом возрасте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7AD759-7F59-41E4-951B-FF5099C9A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/>
              <a:t>Подростковый возраст – период возрастания познавательной активности и расширения познавательных интересов. </a:t>
            </a:r>
          </a:p>
          <a:p>
            <a:pPr algn="ctr"/>
            <a:r>
              <a:rPr lang="ru-RU" sz="3200" dirty="0"/>
              <a:t>Успеваемость - степень успешности усвоения учебных предметов учащимися.</a:t>
            </a:r>
          </a:p>
        </p:txBody>
      </p:sp>
    </p:spTree>
    <p:extLst>
      <p:ext uri="{BB962C8B-B14F-4D97-AF65-F5344CB8AC3E}">
        <p14:creationId xmlns:p14="http://schemas.microsoft.com/office/powerpoint/2010/main" val="2316800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074083-C734-4C9B-895B-809883038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Особенности памяти и внимания у подростков	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8C0D1F-6FBA-4ECA-9793-243F4B735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sz="2400" dirty="0"/>
              <a:t>Характерной особенностью развития памяти в подростковом возрасте является рост произвольности памяти, — все больше и больше возрастает преднамеренный характер запоминания, все чаще ставится специальная цель запомнить, сохранить, припомнить, воспроизвести. </a:t>
            </a:r>
          </a:p>
          <a:p>
            <a:pPr algn="ctr"/>
            <a:r>
              <a:rPr lang="ru-RU" sz="2400" dirty="0"/>
              <a:t>Внимание учащихся подросткового возраста характеризуется дальнейшим его развитием на основе общего интеллектуального роста школьника, формирования волевых и эмоциональных черт личности.</a:t>
            </a:r>
          </a:p>
        </p:txBody>
      </p:sp>
    </p:spTree>
    <p:extLst>
      <p:ext uri="{BB962C8B-B14F-4D97-AF65-F5344CB8AC3E}">
        <p14:creationId xmlns:p14="http://schemas.microsoft.com/office/powerpoint/2010/main" val="1378008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074083-C734-4C9B-895B-809883038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Исследование оперативной зрительной памяти	</a:t>
            </a:r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667E55A5-A18E-4663-A3EE-B4FF7846AC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698" y="1874153"/>
            <a:ext cx="9843981" cy="4983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834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074083-C734-4C9B-895B-809883038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Исследование объема, концентрации и устойчивости внимания	</a:t>
            </a:r>
          </a:p>
        </p:txBody>
      </p:sp>
      <p:pic>
        <p:nvPicPr>
          <p:cNvPr id="9" name="Объект 8">
            <a:extLst>
              <a:ext uri="{FF2B5EF4-FFF2-40B4-BE49-F238E27FC236}">
                <a16:creationId xmlns:a16="http://schemas.microsoft.com/office/drawing/2014/main" id="{67F9E5E9-8420-4C9B-8095-F9870F7B7E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7142" y="1722103"/>
            <a:ext cx="7550870" cy="5263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708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074083-C734-4C9B-895B-809883038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175" y="270235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Определение взаимосвязи особенностей памяти и внимания с успеваемостью	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2BE0B83A-759D-46E7-ABD8-E72278B4A4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5792" y="1489436"/>
            <a:ext cx="8683816" cy="5741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178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074083-C734-4C9B-895B-809883038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Заключение	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8C0D1F-6FBA-4ECA-9793-243F4B735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59119"/>
            <a:ext cx="8596668" cy="438224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600" dirty="0"/>
              <a:t>Таким образом, можно сделать вывод, что наша гипотеза подтверждена. Внимание и память учащихся 9 класса имеют прямое влияние на уровень их успеваемости. Чем выше показатели внимания и памяти, тем выше успеваемость учащихся. </a:t>
            </a:r>
          </a:p>
        </p:txBody>
      </p:sp>
    </p:spTree>
    <p:extLst>
      <p:ext uri="{BB962C8B-B14F-4D97-AF65-F5344CB8AC3E}">
        <p14:creationId xmlns:p14="http://schemas.microsoft.com/office/powerpoint/2010/main" val="3484034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1319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07923F-DF74-476C-8B30-44BCD4DC4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1794" y="183823"/>
            <a:ext cx="8596668" cy="1320800"/>
          </a:xfrm>
        </p:spPr>
        <p:txBody>
          <a:bodyPr/>
          <a:lstStyle/>
          <a:p>
            <a:pPr algn="ctr"/>
            <a:r>
              <a:rPr lang="ru-RU" b="1" dirty="0"/>
              <a:t>Актуальность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5C2632-6F21-4FA4-A02E-32A676CD5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1223" y="1150071"/>
            <a:ext cx="9051128" cy="5524106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Информация, полученная при непосредственном отражении действительности, хранится в памяти и является исходным материалом для мышления и воображения, то есть опосредованного отражения действительности. Таким образом, память и внимание – основа познания. Никакое познание невозможно без памяти и внимания, а уровень их развития  является одним из определяющих факторов успешности в обучении. Мне стало интересно влияют ли особенности памяти и внимания на успеваемость моих одноклассников. </a:t>
            </a:r>
          </a:p>
        </p:txBody>
      </p:sp>
    </p:spTree>
    <p:extLst>
      <p:ext uri="{BB962C8B-B14F-4D97-AF65-F5344CB8AC3E}">
        <p14:creationId xmlns:p14="http://schemas.microsoft.com/office/powerpoint/2010/main" val="3795881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7B8EB4-B97B-4FBF-A700-05CB87798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7783" y="372359"/>
            <a:ext cx="8596668" cy="936396"/>
          </a:xfrm>
        </p:spPr>
        <p:txBody>
          <a:bodyPr/>
          <a:lstStyle/>
          <a:p>
            <a:pPr algn="ctr"/>
            <a:r>
              <a:rPr lang="ru-RU" b="1" dirty="0"/>
              <a:t>Цель и задачи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D07ECA-C818-40D0-9089-5593E5C8B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084082"/>
            <a:ext cx="9343359" cy="54015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/>
              <a:t>Цель: </a:t>
            </a:r>
          </a:p>
          <a:p>
            <a:r>
              <a:rPr lang="ru-RU" sz="2000" dirty="0"/>
              <a:t>Выявление влияния индивидуальных особенностей памяти и внимания на успеваемость старшеклассников.</a:t>
            </a:r>
          </a:p>
          <a:p>
            <a:pPr marL="0" indent="0">
              <a:buNone/>
            </a:pPr>
            <a:r>
              <a:rPr lang="ru-RU" sz="2000" b="1" dirty="0"/>
              <a:t>Задачи: </a:t>
            </a:r>
          </a:p>
          <a:p>
            <a:pPr marL="0" indent="0">
              <a:buNone/>
            </a:pPr>
            <a:r>
              <a:rPr lang="ru-RU" sz="2000" dirty="0"/>
              <a:t>1) описать память как психический процесс;</a:t>
            </a:r>
          </a:p>
          <a:p>
            <a:pPr marL="0" indent="0">
              <a:buNone/>
            </a:pPr>
            <a:r>
              <a:rPr lang="ru-RU" sz="2000" dirty="0"/>
              <a:t>2) изучить внимание как психический процесс;</a:t>
            </a:r>
          </a:p>
          <a:p>
            <a:pPr marL="0" indent="0">
              <a:buNone/>
            </a:pPr>
            <a:r>
              <a:rPr lang="ru-RU" sz="2000" dirty="0"/>
              <a:t>3) рассмотреть особенности успеваемости в подростковом возрасте;</a:t>
            </a:r>
          </a:p>
          <a:p>
            <a:pPr marL="0" indent="0">
              <a:buNone/>
            </a:pPr>
            <a:r>
              <a:rPr lang="ru-RU" sz="2000" dirty="0"/>
              <a:t>4) изучить специфику памяти и внимания у подростков;</a:t>
            </a:r>
          </a:p>
          <a:p>
            <a:pPr marL="0" indent="0">
              <a:buNone/>
            </a:pPr>
            <a:r>
              <a:rPr lang="ru-RU" sz="2000" dirty="0"/>
              <a:t>5) провести исследование оперативной зрительной памяти у подростков;</a:t>
            </a:r>
          </a:p>
          <a:p>
            <a:pPr marL="0" indent="0">
              <a:buNone/>
            </a:pPr>
            <a:r>
              <a:rPr lang="ru-RU" sz="2000" dirty="0"/>
              <a:t>6) провести исследование объема, концентрации и устойчивости внимания у подростков;</a:t>
            </a:r>
          </a:p>
          <a:p>
            <a:pPr marL="0" indent="0">
              <a:buNone/>
            </a:pPr>
            <a:r>
              <a:rPr lang="ru-RU" sz="2000" dirty="0"/>
              <a:t>7) рассчитать показатели взаимосвязи особенностей памяти и внимания с успеваемостью. 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b="1" dirty="0"/>
          </a:p>
          <a:p>
            <a:pPr marL="0" indent="0">
              <a:buNone/>
            </a:pPr>
            <a:endParaRPr lang="ru-RU" sz="2400" b="1" dirty="0"/>
          </a:p>
          <a:p>
            <a:pPr marL="0" indent="0">
              <a:buNone/>
            </a:pPr>
            <a:endParaRPr lang="ru-RU" sz="2400" b="1" dirty="0"/>
          </a:p>
          <a:p>
            <a:pPr marL="0" indent="0">
              <a:buNone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511681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7B8EB4-B97B-4FBF-A700-05CB87798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7783" y="372359"/>
            <a:ext cx="8596668" cy="936396"/>
          </a:xfrm>
        </p:spPr>
        <p:txBody>
          <a:bodyPr/>
          <a:lstStyle/>
          <a:p>
            <a:pPr algn="ctr"/>
            <a:r>
              <a:rPr lang="ru-RU" b="1" dirty="0"/>
              <a:t>Гипотеза, объект, предмет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D07ECA-C818-40D0-9089-5593E5C8B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084082"/>
            <a:ext cx="9343359" cy="54015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/>
              <a:t>Гипотеза:</a:t>
            </a:r>
            <a:r>
              <a:rPr lang="ru-RU" sz="3200" dirty="0"/>
              <a:t> предполагаем, что успеваемость учащихся 9 класса зависит от индивидуальных особенностей памяти и внимания.</a:t>
            </a:r>
          </a:p>
          <a:p>
            <a:pPr marL="0" indent="0">
              <a:buNone/>
            </a:pPr>
            <a:r>
              <a:rPr lang="ru-RU" sz="3200" b="1" dirty="0"/>
              <a:t>Объект: </a:t>
            </a:r>
            <a:r>
              <a:rPr lang="ru-RU" sz="3200" dirty="0"/>
              <a:t>зрительная память, внимание, успеваемость учащихся 9 класса МКОУ СОШ № 9 с. Каменка.</a:t>
            </a:r>
          </a:p>
          <a:p>
            <a:pPr marL="0" indent="0">
              <a:buNone/>
            </a:pPr>
            <a:r>
              <a:rPr lang="ru-RU" sz="3200" b="1" dirty="0"/>
              <a:t>Предмет: </a:t>
            </a:r>
            <a:r>
              <a:rPr lang="ru-RU" sz="3200" dirty="0"/>
              <a:t>взаимосвязь памяти, внимания и успеваемости учащихся 9 класса МКОУ СОШ № 9 с. Каменка. </a:t>
            </a:r>
          </a:p>
          <a:p>
            <a:pPr marL="0" indent="0">
              <a:buNone/>
            </a:pPr>
            <a:endParaRPr lang="ru-RU" sz="2400" b="1" dirty="0"/>
          </a:p>
          <a:p>
            <a:pPr marL="0" indent="0">
              <a:buNone/>
            </a:pPr>
            <a:endParaRPr lang="ru-RU" sz="2400" b="1" dirty="0"/>
          </a:p>
          <a:p>
            <a:pPr marL="0" indent="0">
              <a:buNone/>
            </a:pPr>
            <a:endParaRPr lang="ru-RU" sz="2400" b="1" dirty="0"/>
          </a:p>
          <a:p>
            <a:pPr marL="0" indent="0">
              <a:buNone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075344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7C1974-AD03-4BE6-9018-9FB29EBAB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Этапы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97C01B-5D68-4048-A08C-FEE9B9D47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08289"/>
            <a:ext cx="8596668" cy="4533073"/>
          </a:xfrm>
        </p:spPr>
        <p:txBody>
          <a:bodyPr/>
          <a:lstStyle/>
          <a:p>
            <a:r>
              <a:rPr lang="ru-RU" sz="3200" dirty="0"/>
              <a:t>1. Анализ научно-методической литературы;</a:t>
            </a:r>
          </a:p>
          <a:p>
            <a:r>
              <a:rPr lang="ru-RU" sz="3200" dirty="0"/>
              <a:t>2. Тестирование;</a:t>
            </a:r>
          </a:p>
          <a:p>
            <a:r>
              <a:rPr lang="ru-RU" sz="3200" dirty="0"/>
              <a:t>3. Обработка данных;</a:t>
            </a:r>
          </a:p>
          <a:p>
            <a:r>
              <a:rPr lang="ru-RU" sz="3200" dirty="0"/>
              <a:t>4. Анализ проведенного исследования.</a:t>
            </a:r>
          </a:p>
          <a:p>
            <a:r>
              <a:rPr lang="ru-RU" sz="3200" dirty="0"/>
              <a:t>5 Выводы.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5193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7C1974-AD03-4BE6-9018-9FB29EBAB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4088" y="279662"/>
            <a:ext cx="8596668" cy="1320800"/>
          </a:xfrm>
        </p:spPr>
        <p:txBody>
          <a:bodyPr/>
          <a:lstStyle/>
          <a:p>
            <a:pPr algn="ctr"/>
            <a:r>
              <a:rPr lang="ru-RU" b="1" dirty="0"/>
              <a:t>Память как психический процесс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97C01B-5D68-4048-A08C-FEE9B9D47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7784" y="1130394"/>
            <a:ext cx="8596668" cy="388077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Память – это «процесс воспроизведения, запоминания, сохранения образов, движений, эмоций, мыслей человеком»</a:t>
            </a:r>
          </a:p>
        </p:txBody>
      </p:sp>
    </p:spTree>
    <p:extLst>
      <p:ext uri="{BB962C8B-B14F-4D97-AF65-F5344CB8AC3E}">
        <p14:creationId xmlns:p14="http://schemas.microsoft.com/office/powerpoint/2010/main" val="1956826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4">
            <a:extLst>
              <a:ext uri="{FF2B5EF4-FFF2-40B4-BE49-F238E27FC236}">
                <a16:creationId xmlns:a16="http://schemas.microsoft.com/office/drawing/2014/main" id="{9C542858-7BE5-4491-83ED-E70AC9ED7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9505" y="1930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4C18C525-E3CB-48CC-ABBA-E8E9CE4354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703" y="49183"/>
            <a:ext cx="9090254" cy="6808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965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7C1974-AD03-4BE6-9018-9FB29EBAB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Внимание как психический процесс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97C01B-5D68-4048-A08C-FEE9B9D47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59119"/>
            <a:ext cx="8596668" cy="4382244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Внимание – это особое состояние сознания, благодаря которому субъект направляет и сосредотачивает познавательные процессы для более полного и четкого отражения действительности.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2583222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09DC46B-6A21-4CDE-9A39-49C1515B75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7944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97</TotalTime>
  <Words>487</Words>
  <Application>Microsoft Office PowerPoint</Application>
  <PresentationFormat>Широкоэкранный</PresentationFormat>
  <Paragraphs>53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Times New Roman</vt:lpstr>
      <vt:lpstr>Trebuchet MS</vt:lpstr>
      <vt:lpstr>Wingdings 3</vt:lpstr>
      <vt:lpstr>Аспект</vt:lpstr>
      <vt:lpstr>Память, внимание и их влияние на успеваемость старшеклассников</vt:lpstr>
      <vt:lpstr>Актуальность</vt:lpstr>
      <vt:lpstr>Цель и задачи</vt:lpstr>
      <vt:lpstr>Гипотеза, объект, предмет</vt:lpstr>
      <vt:lpstr>Этапы</vt:lpstr>
      <vt:lpstr>Память как психический процесс</vt:lpstr>
      <vt:lpstr>Презентация PowerPoint</vt:lpstr>
      <vt:lpstr>Внимание как психический процесс</vt:lpstr>
      <vt:lpstr>Презентация PowerPoint</vt:lpstr>
      <vt:lpstr>Успеваемость в подростковом возрасте</vt:lpstr>
      <vt:lpstr>Особенности памяти и внимания у подростков </vt:lpstr>
      <vt:lpstr>Исследование оперативной зрительной памяти </vt:lpstr>
      <vt:lpstr>Исследование объема, концентрации и устойчивости внимания </vt:lpstr>
      <vt:lpstr>Определение взаимосвязи особенностей памяти и внимания с успеваемостью </vt:lpstr>
      <vt:lpstr>Заключение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Память, внимание и их влияние на успеваемость старшеклассников</dc:title>
  <dc:creator>User</dc:creator>
  <cp:lastModifiedBy>User</cp:lastModifiedBy>
  <cp:revision>12</cp:revision>
  <dcterms:created xsi:type="dcterms:W3CDTF">2023-04-17T04:39:01Z</dcterms:created>
  <dcterms:modified xsi:type="dcterms:W3CDTF">2023-04-20T01:05:30Z</dcterms:modified>
</cp:coreProperties>
</file>