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autoAdjust="0"/>
  </p:normalViewPr>
  <p:slideViewPr>
    <p:cSldViewPr snapToGrid="0">
      <p:cViewPr>
        <p:scale>
          <a:sx n="81" d="100"/>
          <a:sy n="81" d="100"/>
        </p:scale>
        <p:origin x="-294" y="21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pPr/>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extLst>
      <p:ext uri="{BB962C8B-B14F-4D97-AF65-F5344CB8AC3E}">
        <p14:creationId xmlns:p14="http://schemas.microsoft.com/office/powerpoint/2010/main" val="2839602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descr="关系图"/>
          <p:cNvPicPr>
            <a:picLocks noChangeAspect="1"/>
          </p:cNvPicPr>
          <p:nvPr/>
        </p:nvPicPr>
        <p:blipFill>
          <a:blip r:embed="rId2"/>
          <a:srcRect r="2528" b="10909"/>
          <a:stretch>
            <a:fillRect/>
          </a:stretch>
        </p:blipFill>
        <p:spPr>
          <a:xfrm>
            <a:off x="239184" y="692150"/>
            <a:ext cx="11885083" cy="6110288"/>
          </a:xfrm>
          <a:prstGeom prst="rect">
            <a:avLst/>
          </a:prstGeom>
          <a:noFill/>
          <a:ln w="9525">
            <a:noFill/>
          </a:ln>
        </p:spPr>
      </p:pic>
      <p:sp>
        <p:nvSpPr>
          <p:cNvPr id="10" name="Rectangle 7"/>
          <p:cNvSpPr>
            <a:spLocks noChangeArrowheads="1"/>
          </p:cNvSpPr>
          <p:nvPr/>
        </p:nvSpPr>
        <p:spPr bwMode="auto">
          <a:xfrm>
            <a:off x="2117" y="549275"/>
            <a:ext cx="12192000" cy="151130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2051" name="Rectangle 3"/>
          <p:cNvSpPr>
            <a:spLocks noGrp="1" noChangeArrowheads="1"/>
          </p:cNvSpPr>
          <p:nvPr>
            <p:ph type="subTitle" idx="1"/>
          </p:nvPr>
        </p:nvSpPr>
        <p:spPr>
          <a:xfrm>
            <a:off x="2544233" y="2492375"/>
            <a:ext cx="7393517" cy="1222375"/>
          </a:xfrm>
        </p:spPr>
        <p:txBody>
          <a:bodyPr anchor="ctr"/>
          <a:lstStyle>
            <a:lvl1pPr marL="0" indent="0" algn="ctr">
              <a:buFontTx/>
              <a:buNone/>
              <a:defRPr/>
            </a:lvl1pPr>
          </a:lstStyle>
          <a:p>
            <a:pPr lvl="0"/>
            <a:r>
              <a:rPr lang="en-US" altLang="zh-CN" noProof="0" smtClean="0"/>
              <a:t>Click to edit Master subtitle style</a:t>
            </a:r>
          </a:p>
        </p:txBody>
      </p:sp>
      <p:sp>
        <p:nvSpPr>
          <p:cNvPr id="2056" name="Rectangle 8"/>
          <p:cNvSpPr>
            <a:spLocks noGrp="1" noChangeArrowheads="1"/>
          </p:cNvSpPr>
          <p:nvPr>
            <p:ph type="ctrTitle"/>
          </p:nvPr>
        </p:nvSpPr>
        <p:spPr>
          <a:xfrm>
            <a:off x="1007533" y="620713"/>
            <a:ext cx="10363200" cy="1470025"/>
          </a:xfrm>
        </p:spPr>
        <p:txBody>
          <a:bodyPr/>
          <a:lstStyle>
            <a:lvl1pPr>
              <a:defRPr sz="3600"/>
            </a:lvl1pPr>
          </a:lstStyle>
          <a:p>
            <a:pPr lvl="0"/>
            <a:r>
              <a:rPr lang="en-US" altLang="zh-CN" noProof="0" smtClean="0"/>
              <a:t>Click to edit Master title style</a:t>
            </a:r>
          </a:p>
        </p:txBody>
      </p:sp>
      <p:sp>
        <p:nvSpPr>
          <p:cNvPr id="11" name="Rectangle 4"/>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pPr/>
              <a:t>4/19/2023</a:t>
            </a:fld>
            <a:endParaRPr lang="en-US"/>
          </a:p>
        </p:txBody>
      </p:sp>
      <p:sp>
        <p:nvSpPr>
          <p:cNvPr id="12" name="Rectangle 5"/>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3" name="Rectangle 6"/>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ppt_x</p:attrName>
                                        </p:attrNameLst>
                                      </p:cBhvr>
                                      <p:tavLst>
                                        <p:tav tm="0">
                                          <p:val>
                                            <p:strVal val="#ppt_x-.2"/>
                                          </p:val>
                                        </p:tav>
                                        <p:tav tm="100000">
                                          <p:val>
                                            <p:strVal val="#ppt_x"/>
                                          </p:val>
                                        </p:tav>
                                      </p:tavLst>
                                    </p:anim>
                                    <p:anim calcmode="lin" valueType="num">
                                      <p:cBhvr>
                                        <p:cTn id="8"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Lst>
  </p:timing>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4/19/2023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0"/>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4/19/2023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4/19/2023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4/19/2023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4/19/2023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2117" y="333375"/>
            <a:ext cx="12192000" cy="1009650"/>
          </a:xfrm>
          <a:prstGeom prst="rect">
            <a:avLst/>
          </a:prstGeom>
          <a:gradFill rotWithShape="0">
            <a:gsLst>
              <a:gs pos="0">
                <a:schemeClr val="bg2">
                  <a:gamma/>
                  <a:tint val="0"/>
                  <a:invGamma/>
                </a:schemeClr>
              </a:gs>
              <a:gs pos="100000">
                <a:schemeClr val="bg2">
                  <a:alpha val="53999"/>
                </a:schemeClr>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8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pic>
        <p:nvPicPr>
          <p:cNvPr id="1027" name="Picture 3" descr="关系图"/>
          <p:cNvPicPr>
            <a:picLocks noChangeAspect="1"/>
          </p:cNvPicPr>
          <p:nvPr/>
        </p:nvPicPr>
        <p:blipFill>
          <a:blip r:embed="rId13"/>
          <a:srcRect t="1094" r="8122" b="13318"/>
          <a:stretch>
            <a:fillRect/>
          </a:stretch>
        </p:blipFill>
        <p:spPr>
          <a:xfrm>
            <a:off x="7730067" y="4438650"/>
            <a:ext cx="4453467" cy="2333625"/>
          </a:xfrm>
          <a:prstGeom prst="rect">
            <a:avLst/>
          </a:prstGeom>
          <a:noFill/>
          <a:ln w="9525">
            <a:noFill/>
          </a:ln>
        </p:spPr>
      </p:pic>
      <p:sp>
        <p:nvSpPr>
          <p:cNvPr id="1028" name="Rectangle 4"/>
          <p:cNvSpPr>
            <a:spLocks noGrp="1"/>
          </p:cNvSpPr>
          <p:nvPr>
            <p:ph type="title"/>
          </p:nvPr>
        </p:nvSpPr>
        <p:spPr>
          <a:xfrm>
            <a:off x="609600" y="274638"/>
            <a:ext cx="10972800" cy="1143000"/>
          </a:xfrm>
          <a:prstGeom prst="rect">
            <a:avLst/>
          </a:prstGeom>
          <a:noFill/>
          <a:ln w="9525">
            <a:noFill/>
          </a:ln>
        </p:spPr>
        <p:txBody>
          <a:bodyPr anchor="ctr"/>
          <a:lstStyle/>
          <a:p>
            <a:pPr lvl="0"/>
            <a:r>
              <a:rPr lang="en-US" altLang="zh-CN" dirty="0"/>
              <a:t>Click to edit Master title style</a:t>
            </a:r>
          </a:p>
        </p:txBody>
      </p:sp>
      <p:sp>
        <p:nvSpPr>
          <p:cNvPr id="1029" name="Rectangle 5"/>
          <p:cNvSpPr>
            <a:spLocks noGrp="1"/>
          </p:cNvSpPr>
          <p:nvPr>
            <p:ph type="body" idx="1"/>
          </p:nvPr>
        </p:nvSpPr>
        <p:spPr>
          <a:xfrm>
            <a:off x="609600" y="1600200"/>
            <a:ext cx="10972800" cy="4525963"/>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30" name="Rectangle 6"/>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pPr/>
              <a:t>4/19/2023</a:t>
            </a:fld>
            <a:endParaRPr lang="en-US"/>
          </a:p>
        </p:txBody>
      </p:sp>
      <p:sp>
        <p:nvSpPr>
          <p:cNvPr id="1031" name="Rectangle 7"/>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2" name="Rectangle 8"/>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ppt_x</p:attrName>
                                        </p:attrNameLst>
                                      </p:cBhvr>
                                      <p:tavLst>
                                        <p:tav tm="0">
                                          <p:val>
                                            <p:strVal val="#ppt_x-.2"/>
                                          </p:val>
                                        </p:tav>
                                        <p:tav tm="100000">
                                          <p:val>
                                            <p:strVal val="#ppt_x"/>
                                          </p:val>
                                        </p:tav>
                                      </p:tavLst>
                                    </p:anim>
                                    <p:anim calcmode="lin" valueType="num">
                                      <p:cBhvr>
                                        <p:cTn id="13" dur="1000" fill="hold"/>
                                        <p:tgtEl>
                                          <p:spTgt spid="1028"/>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nimBg="1"/>
      <p:bldP spid="1028" grpId="0" bldLvl="0"/>
    </p:bldLst>
  </p:timing>
  <p:hf sldNum="0" hdr="0" ft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Влияние</a:t>
            </a:r>
            <a:r>
              <a:rPr lang="en-US" b="1" dirty="0"/>
              <a:t> СМИ </a:t>
            </a:r>
            <a:r>
              <a:rPr lang="en-US" b="1" dirty="0" err="1"/>
              <a:t>на</a:t>
            </a:r>
            <a:r>
              <a:rPr lang="en-US" b="1" dirty="0"/>
              <a:t> </a:t>
            </a:r>
            <a:r>
              <a:rPr lang="en-US" b="1" dirty="0" err="1"/>
              <a:t>развитие</a:t>
            </a:r>
            <a:r>
              <a:rPr lang="en-US" b="1" dirty="0"/>
              <a:t> </a:t>
            </a:r>
            <a:r>
              <a:rPr lang="en-US" b="1" dirty="0" err="1"/>
              <a:t>подростков</a:t>
            </a:r>
            <a:endParaRPr lang="en-US" b="1" dirty="0"/>
          </a:p>
        </p:txBody>
      </p:sp>
      <p:sp>
        <p:nvSpPr>
          <p:cNvPr id="3" name="Subtitle 2"/>
          <p:cNvSpPr>
            <a:spLocks noGrp="1"/>
          </p:cNvSpPr>
          <p:nvPr>
            <p:ph type="subTitle" idx="1"/>
          </p:nvPr>
        </p:nvSpPr>
        <p:spPr>
          <a:xfrm>
            <a:off x="3150121" y="2312719"/>
            <a:ext cx="7393517" cy="1684850"/>
          </a:xfrm>
        </p:spPr>
        <p:txBody>
          <a:bodyPr>
            <a:noAutofit/>
          </a:bodyPr>
          <a:lstStyle/>
          <a:p>
            <a:pPr algn="r"/>
            <a:r>
              <a:rPr lang="en-US" sz="1900" dirty="0" err="1" smtClean="0">
                <a:latin typeface="Times New Roman" panose="02020603050405020304" pitchFamily="18" charset="0"/>
                <a:cs typeface="Times New Roman" panose="02020603050405020304" pitchFamily="18" charset="0"/>
              </a:rPr>
              <a:t>Выполни</a:t>
            </a:r>
            <a:r>
              <a:rPr lang="ru-RU" sz="1900" dirty="0" smtClean="0">
                <a:latin typeface="Times New Roman" panose="02020603050405020304" pitchFamily="18" charset="0"/>
                <a:cs typeface="Times New Roman" panose="02020603050405020304" pitchFamily="18" charset="0"/>
              </a:rPr>
              <a:t>ла</a:t>
            </a:r>
            <a:r>
              <a:rPr lang="en-US" sz="1900" dirty="0" smtClean="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a:p>
            <a:pPr algn="r"/>
            <a:r>
              <a:rPr lang="ru-RU" sz="1900" dirty="0" smtClean="0">
                <a:latin typeface="Times New Roman" panose="02020603050405020304" pitchFamily="18" charset="0"/>
                <a:cs typeface="Times New Roman" panose="02020603050405020304" pitchFamily="18" charset="0"/>
              </a:rPr>
              <a:t>Бойко </a:t>
            </a:r>
            <a:r>
              <a:rPr lang="ru-RU" sz="1900" dirty="0" smtClean="0">
                <a:latin typeface="Times New Roman" panose="02020603050405020304" pitchFamily="18" charset="0"/>
                <a:cs typeface="Times New Roman" panose="02020603050405020304" pitchFamily="18" charset="0"/>
              </a:rPr>
              <a:t>Алина Александровна</a:t>
            </a:r>
            <a:endParaRPr lang="en-US" sz="1900" dirty="0">
              <a:latin typeface="Times New Roman" panose="02020603050405020304" pitchFamily="18" charset="0"/>
              <a:cs typeface="Times New Roman" panose="02020603050405020304" pitchFamily="18" charset="0"/>
            </a:endParaRPr>
          </a:p>
          <a:p>
            <a:pPr algn="r"/>
            <a:r>
              <a:rPr lang="en-US" sz="1900" dirty="0" err="1" smtClean="0">
                <a:latin typeface="Times New Roman" panose="02020603050405020304" pitchFamily="18" charset="0"/>
                <a:cs typeface="Times New Roman" panose="02020603050405020304" pitchFamily="18" charset="0"/>
              </a:rPr>
              <a:t>уч</a:t>
            </a:r>
            <a:r>
              <a:rPr lang="ru-RU" sz="1900" dirty="0" err="1" smtClean="0">
                <a:latin typeface="Times New Roman" panose="02020603050405020304" pitchFamily="18" charset="0"/>
                <a:cs typeface="Times New Roman" panose="02020603050405020304" pitchFamily="18" charset="0"/>
              </a:rPr>
              <a:t>ен</a:t>
            </a:r>
            <a:r>
              <a:rPr lang="en-US" sz="1900" dirty="0" smtClean="0">
                <a:latin typeface="Times New Roman" panose="02020603050405020304" pitchFamily="18" charset="0"/>
                <a:cs typeface="Times New Roman" panose="02020603050405020304" pitchFamily="18" charset="0"/>
              </a:rPr>
              <a:t>и</a:t>
            </a:r>
            <a:r>
              <a:rPr lang="ru-RU" sz="1900" dirty="0" err="1" smtClean="0">
                <a:latin typeface="Times New Roman" panose="02020603050405020304" pitchFamily="18" charset="0"/>
                <a:cs typeface="Times New Roman" panose="02020603050405020304" pitchFamily="18" charset="0"/>
              </a:rPr>
              <a:t>ца</a:t>
            </a:r>
            <a:r>
              <a:rPr lang="en-US" sz="1900" dirty="0" smtClean="0">
                <a:latin typeface="Times New Roman" panose="02020603050405020304" pitchFamily="18" charset="0"/>
                <a:cs typeface="Times New Roman" panose="02020603050405020304" pitchFamily="18" charset="0"/>
              </a:rPr>
              <a:t> </a:t>
            </a:r>
            <a:r>
              <a:rPr lang="ru-RU" sz="1900" dirty="0">
                <a:latin typeface="Times New Roman" panose="02020603050405020304" pitchFamily="18" charset="0"/>
                <a:cs typeface="Times New Roman" panose="02020603050405020304" pitchFamily="18" charset="0"/>
              </a:rPr>
              <a:t>9</a:t>
            </a:r>
            <a:r>
              <a:rPr lang="en-US" sz="1900" dirty="0" smtClean="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класса</a:t>
            </a:r>
            <a:r>
              <a:rPr lang="en-US" sz="1900" dirty="0">
                <a:latin typeface="Times New Roman" panose="02020603050405020304" pitchFamily="18" charset="0"/>
                <a:cs typeface="Times New Roman" panose="02020603050405020304" pitchFamily="18" charset="0"/>
              </a:rPr>
              <a:t> </a:t>
            </a:r>
          </a:p>
          <a:p>
            <a:pPr algn="r"/>
            <a:r>
              <a:rPr lang="ru-RU" sz="1900" dirty="0" smtClean="0">
                <a:latin typeface="Times New Roman" panose="02020603050405020304" pitchFamily="18" charset="0"/>
                <a:cs typeface="Times New Roman" panose="02020603050405020304" pitchFamily="18" charset="0"/>
              </a:rPr>
              <a:t>Руководитель</a:t>
            </a:r>
            <a:r>
              <a:rPr lang="en-US" sz="1900" dirty="0" smtClean="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a:p>
            <a:pPr algn="r"/>
            <a:r>
              <a:rPr lang="en-US" sz="1900" dirty="0" err="1">
                <a:latin typeface="Times New Roman" panose="02020603050405020304" pitchFamily="18" charset="0"/>
                <a:cs typeface="Times New Roman" panose="02020603050405020304" pitchFamily="18" charset="0"/>
              </a:rPr>
              <a:t>учитель</a:t>
            </a:r>
            <a:r>
              <a:rPr lang="en-US" sz="1900" dirty="0">
                <a:latin typeface="Times New Roman" panose="02020603050405020304" pitchFamily="18" charset="0"/>
                <a:cs typeface="Times New Roman" panose="02020603050405020304" pitchFamily="18" charset="0"/>
              </a:rPr>
              <a:t> </a:t>
            </a:r>
            <a:r>
              <a:rPr lang="ru-RU" sz="1900" dirty="0" smtClean="0">
                <a:latin typeface="Times New Roman" panose="02020603050405020304" pitchFamily="18" charset="0"/>
                <a:cs typeface="Times New Roman" panose="02020603050405020304" pitchFamily="18" charset="0"/>
              </a:rPr>
              <a:t>истории и </a:t>
            </a:r>
            <a:r>
              <a:rPr lang="en-US" sz="1900" dirty="0" err="1" smtClean="0">
                <a:latin typeface="Times New Roman" panose="02020603050405020304" pitchFamily="18" charset="0"/>
                <a:cs typeface="Times New Roman" panose="02020603050405020304" pitchFamily="18" charset="0"/>
              </a:rPr>
              <a:t>обществознания</a:t>
            </a:r>
            <a:r>
              <a:rPr lang="en-US" sz="1900" dirty="0" smtClean="0">
                <a:latin typeface="Times New Roman" panose="02020603050405020304" pitchFamily="18"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a:p>
            <a:pPr algn="r"/>
            <a:r>
              <a:rPr lang="ru-RU" sz="1900" dirty="0" err="1" smtClean="0">
                <a:latin typeface="Times New Roman" panose="02020603050405020304" pitchFamily="18" charset="0"/>
                <a:cs typeface="Times New Roman" panose="02020603050405020304" pitchFamily="18" charset="0"/>
              </a:rPr>
              <a:t>Борецкая</a:t>
            </a:r>
            <a:r>
              <a:rPr lang="ru-RU" sz="1900" dirty="0" smtClean="0">
                <a:latin typeface="Times New Roman" panose="02020603050405020304" pitchFamily="18" charset="0"/>
                <a:cs typeface="Times New Roman" panose="02020603050405020304" pitchFamily="18" charset="0"/>
              </a:rPr>
              <a:t> Алёна Николаевна</a:t>
            </a:r>
            <a:endParaRPr lang="en-US" sz="19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b="1" dirty="0" smtClean="0"/>
              <a:t>Заключение</a:t>
            </a:r>
            <a:endParaRPr lang="ru-RU" b="1" dirty="0"/>
          </a:p>
        </p:txBody>
      </p:sp>
      <p:sp>
        <p:nvSpPr>
          <p:cNvPr id="3" name="Content Placeholder 2"/>
          <p:cNvSpPr>
            <a:spLocks noGrp="1"/>
          </p:cNvSpPr>
          <p:nvPr>
            <p:ph sz="half" idx="1"/>
          </p:nvPr>
        </p:nvSpPr>
        <p:spPr>
          <a:xfrm>
            <a:off x="609600" y="828040"/>
            <a:ext cx="11543030" cy="5201920"/>
          </a:xfrm>
        </p:spPr>
        <p:txBody>
          <a:bodyPr/>
          <a:lstStyle/>
          <a:p>
            <a:endParaRPr lang="en-US" dirty="0"/>
          </a:p>
          <a:p>
            <a:r>
              <a:rPr lang="en-US" sz="1600" dirty="0"/>
              <a:t>     СМИ </a:t>
            </a:r>
            <a:r>
              <a:rPr lang="en-US" sz="1600" dirty="0" err="1"/>
              <a:t>сегодня</a:t>
            </a:r>
            <a:r>
              <a:rPr lang="en-US" sz="1600" dirty="0"/>
              <a:t> - </a:t>
            </a:r>
            <a:r>
              <a:rPr lang="en-US" sz="1600" dirty="0" err="1"/>
              <a:t>это</a:t>
            </a:r>
            <a:r>
              <a:rPr lang="en-US" sz="1600" dirty="0"/>
              <a:t> </a:t>
            </a:r>
            <a:r>
              <a:rPr lang="en-US" sz="1600" dirty="0" err="1"/>
              <a:t>мощный</a:t>
            </a:r>
            <a:r>
              <a:rPr lang="en-US" sz="1600" dirty="0"/>
              <a:t> </a:t>
            </a:r>
            <a:r>
              <a:rPr lang="en-US" sz="1600" dirty="0" err="1"/>
              <a:t>фактор</a:t>
            </a:r>
            <a:r>
              <a:rPr lang="en-US" sz="1600" dirty="0"/>
              <a:t> </a:t>
            </a:r>
            <a:r>
              <a:rPr lang="en-US" sz="1600" dirty="0" err="1"/>
              <a:t>воздействия</a:t>
            </a:r>
            <a:r>
              <a:rPr lang="en-US" sz="1600" dirty="0"/>
              <a:t> </a:t>
            </a:r>
            <a:r>
              <a:rPr lang="en-US" sz="1600" dirty="0" err="1"/>
              <a:t>на</a:t>
            </a:r>
            <a:r>
              <a:rPr lang="en-US" sz="1600" dirty="0"/>
              <a:t> </a:t>
            </a:r>
            <a:r>
              <a:rPr lang="en-US" sz="1600" dirty="0" err="1"/>
              <a:t>психологическое</a:t>
            </a:r>
            <a:r>
              <a:rPr lang="en-US" sz="1600" dirty="0"/>
              <a:t> и  </a:t>
            </a:r>
            <a:r>
              <a:rPr lang="en-US" sz="1600" dirty="0" err="1"/>
              <a:t>социальное</a:t>
            </a:r>
            <a:r>
              <a:rPr lang="en-US" sz="1600" dirty="0"/>
              <a:t> </a:t>
            </a:r>
            <a:r>
              <a:rPr lang="en-US" sz="1600" dirty="0" err="1"/>
              <a:t>состояние</a:t>
            </a:r>
            <a:r>
              <a:rPr lang="en-US" sz="1600" dirty="0"/>
              <a:t> </a:t>
            </a:r>
            <a:r>
              <a:rPr lang="en-US" sz="1600" dirty="0" err="1"/>
              <a:t>подростков</a:t>
            </a:r>
            <a:r>
              <a:rPr lang="en-US" sz="1600" dirty="0"/>
              <a:t>.</a:t>
            </a:r>
          </a:p>
          <a:p>
            <a:r>
              <a:rPr lang="en-US" sz="1600" dirty="0"/>
              <a:t>      Я </a:t>
            </a:r>
            <a:r>
              <a:rPr lang="en-US" sz="1600" dirty="0" err="1" smtClean="0"/>
              <a:t>рассмотрел</a:t>
            </a:r>
            <a:r>
              <a:rPr lang="ru-RU" sz="1600" dirty="0" smtClean="0"/>
              <a:t>а</a:t>
            </a:r>
            <a:r>
              <a:rPr lang="en-US" sz="1600" dirty="0" smtClean="0"/>
              <a:t> </a:t>
            </a:r>
            <a:r>
              <a:rPr lang="en-US" sz="1600" dirty="0"/>
              <a:t>тему </a:t>
            </a:r>
            <a:r>
              <a:rPr lang="en-US" sz="1600" dirty="0" err="1"/>
              <a:t>влияния</a:t>
            </a:r>
            <a:r>
              <a:rPr lang="en-US" sz="1600" dirty="0"/>
              <a:t> СМИ </a:t>
            </a:r>
            <a:r>
              <a:rPr lang="en-US" sz="1600" dirty="0" err="1"/>
              <a:t>на</a:t>
            </a:r>
            <a:r>
              <a:rPr lang="en-US" sz="1600" dirty="0"/>
              <a:t> </a:t>
            </a:r>
            <a:r>
              <a:rPr lang="en-US" sz="1600" dirty="0" err="1"/>
              <a:t>поведение</a:t>
            </a:r>
            <a:r>
              <a:rPr lang="en-US" sz="1600" dirty="0"/>
              <a:t> </a:t>
            </a:r>
            <a:r>
              <a:rPr lang="en-US" sz="1600" dirty="0" err="1"/>
              <a:t>молодежи</a:t>
            </a:r>
            <a:r>
              <a:rPr lang="en-US" sz="1600" dirty="0"/>
              <a:t>, и </a:t>
            </a:r>
            <a:r>
              <a:rPr lang="en-US" sz="1600" dirty="0" err="1"/>
              <a:t>теперь</a:t>
            </a:r>
            <a:r>
              <a:rPr lang="en-US" sz="1600" dirty="0"/>
              <a:t> </a:t>
            </a:r>
            <a:r>
              <a:rPr lang="en-US" sz="1600" dirty="0" err="1"/>
              <a:t>можно</a:t>
            </a:r>
            <a:r>
              <a:rPr lang="en-US" sz="1600" dirty="0"/>
              <a:t> с </a:t>
            </a:r>
            <a:r>
              <a:rPr lang="en-US" sz="1600" dirty="0" err="1"/>
              <a:t>уверенностью</a:t>
            </a:r>
            <a:r>
              <a:rPr lang="en-US" sz="1600" dirty="0"/>
              <a:t> </a:t>
            </a:r>
            <a:r>
              <a:rPr lang="en-US" sz="1600" dirty="0" err="1"/>
              <a:t>сказать</a:t>
            </a:r>
            <a:r>
              <a:rPr lang="en-US" sz="1600" dirty="0"/>
              <a:t>, </a:t>
            </a:r>
            <a:r>
              <a:rPr lang="en-US" sz="1600" dirty="0" err="1"/>
              <a:t>что</a:t>
            </a:r>
            <a:r>
              <a:rPr lang="en-US" sz="1600" dirty="0"/>
              <a:t> </a:t>
            </a:r>
            <a:r>
              <a:rPr lang="en-US" sz="1600" dirty="0" err="1"/>
              <a:t>воздействие</a:t>
            </a:r>
            <a:r>
              <a:rPr lang="en-US" sz="1600" dirty="0"/>
              <a:t> </a:t>
            </a:r>
            <a:r>
              <a:rPr lang="en-US" sz="1600" dirty="0" err="1"/>
              <a:t>средств</a:t>
            </a:r>
            <a:r>
              <a:rPr lang="en-US" sz="1600" dirty="0"/>
              <a:t> </a:t>
            </a:r>
            <a:r>
              <a:rPr lang="en-US" sz="1600" dirty="0" err="1"/>
              <a:t>массовой</a:t>
            </a:r>
            <a:r>
              <a:rPr lang="en-US" sz="1600" dirty="0"/>
              <a:t> информации </a:t>
            </a:r>
            <a:r>
              <a:rPr lang="en-US" sz="1600" dirty="0" err="1"/>
              <a:t>существует</a:t>
            </a:r>
            <a:r>
              <a:rPr lang="en-US" sz="1600" dirty="0"/>
              <a:t> и </a:t>
            </a:r>
            <a:r>
              <a:rPr lang="en-US" sz="1600" dirty="0" err="1"/>
              <a:t>оно</a:t>
            </a:r>
            <a:r>
              <a:rPr lang="en-US" sz="1600" dirty="0"/>
              <a:t> </a:t>
            </a:r>
            <a:r>
              <a:rPr lang="en-US" sz="1600" dirty="0" err="1"/>
              <a:t>достаточно</a:t>
            </a:r>
            <a:r>
              <a:rPr lang="en-US" sz="1600" dirty="0"/>
              <a:t> </a:t>
            </a:r>
            <a:r>
              <a:rPr lang="en-US" sz="1600" dirty="0" err="1"/>
              <a:t>значимое</a:t>
            </a:r>
            <a:r>
              <a:rPr lang="en-US" sz="1600" dirty="0"/>
              <a:t>. </a:t>
            </a:r>
            <a:r>
              <a:rPr lang="en-US" sz="1600" dirty="0" err="1"/>
              <a:t>Выяснилось</a:t>
            </a:r>
            <a:r>
              <a:rPr lang="en-US" sz="1600" dirty="0"/>
              <a:t>, </a:t>
            </a:r>
            <a:r>
              <a:rPr lang="en-US" sz="1600" dirty="0" err="1"/>
              <a:t>что</a:t>
            </a:r>
            <a:r>
              <a:rPr lang="en-US" sz="1600" dirty="0"/>
              <a:t> </a:t>
            </a:r>
            <a:r>
              <a:rPr lang="en-US" sz="1600" dirty="0" err="1"/>
              <a:t>существует</a:t>
            </a:r>
            <a:r>
              <a:rPr lang="en-US" sz="1600" dirty="0"/>
              <a:t> </a:t>
            </a:r>
            <a:r>
              <a:rPr lang="en-US" sz="1600" dirty="0" err="1"/>
              <a:t>как</a:t>
            </a:r>
            <a:r>
              <a:rPr lang="en-US" sz="1600" dirty="0"/>
              <a:t> </a:t>
            </a:r>
            <a:r>
              <a:rPr lang="en-US" sz="1600" dirty="0" err="1"/>
              <a:t>позитивное</a:t>
            </a:r>
            <a:r>
              <a:rPr lang="en-US" sz="1600" dirty="0"/>
              <a:t>, </a:t>
            </a:r>
            <a:r>
              <a:rPr lang="en-US" sz="1600" dirty="0" err="1"/>
              <a:t>так</a:t>
            </a:r>
            <a:r>
              <a:rPr lang="en-US" sz="1600" dirty="0"/>
              <a:t> и </a:t>
            </a:r>
            <a:r>
              <a:rPr lang="en-US" sz="1600" dirty="0" err="1"/>
              <a:t>негативное</a:t>
            </a:r>
            <a:r>
              <a:rPr lang="en-US" sz="1600" dirty="0"/>
              <a:t> </a:t>
            </a:r>
            <a:r>
              <a:rPr lang="en-US" sz="1600" dirty="0" err="1"/>
              <a:t>медиа-воздействие</a:t>
            </a:r>
            <a:r>
              <a:rPr lang="en-US" sz="1600" dirty="0"/>
              <a:t> </a:t>
            </a:r>
            <a:r>
              <a:rPr lang="en-US" sz="1600" dirty="0" err="1"/>
              <a:t>на</a:t>
            </a:r>
            <a:r>
              <a:rPr lang="en-US" sz="1600" dirty="0"/>
              <a:t> </a:t>
            </a:r>
            <a:r>
              <a:rPr lang="en-US" sz="1600" dirty="0" err="1"/>
              <a:t>молодых</a:t>
            </a:r>
            <a:r>
              <a:rPr lang="en-US" sz="1600" dirty="0"/>
              <a:t> </a:t>
            </a:r>
            <a:r>
              <a:rPr lang="en-US" sz="1600" dirty="0" err="1"/>
              <a:t>людей</a:t>
            </a:r>
            <a:r>
              <a:rPr lang="en-US" sz="1600" dirty="0"/>
              <a:t>, и </a:t>
            </a:r>
            <a:r>
              <a:rPr lang="en-US" sz="1600" dirty="0" err="1"/>
              <a:t>всё</a:t>
            </a:r>
            <a:r>
              <a:rPr lang="en-US" sz="1600" dirty="0"/>
              <a:t> </a:t>
            </a:r>
            <a:r>
              <a:rPr lang="en-US" sz="1600" dirty="0" err="1"/>
              <a:t>чаще</a:t>
            </a:r>
            <a:r>
              <a:rPr lang="en-US" sz="1600" dirty="0"/>
              <a:t> </a:t>
            </a:r>
            <a:r>
              <a:rPr lang="en-US" sz="1600" dirty="0" err="1"/>
              <a:t>сейчас</a:t>
            </a:r>
            <a:r>
              <a:rPr lang="en-US" sz="1600" dirty="0"/>
              <a:t> </a:t>
            </a:r>
            <a:r>
              <a:rPr lang="en-US" sz="1600" dirty="0" err="1"/>
              <a:t>говорят</a:t>
            </a:r>
            <a:r>
              <a:rPr lang="en-US" sz="1600" dirty="0"/>
              <a:t> о </a:t>
            </a:r>
            <a:r>
              <a:rPr lang="en-US" sz="1600" dirty="0" err="1"/>
              <a:t>негативном</a:t>
            </a:r>
            <a:r>
              <a:rPr lang="en-US" sz="1600" dirty="0"/>
              <a:t> </a:t>
            </a:r>
            <a:r>
              <a:rPr lang="en-US" sz="1600" dirty="0" err="1"/>
              <a:t>воздействии</a:t>
            </a:r>
            <a:r>
              <a:rPr lang="en-US" sz="1600" dirty="0"/>
              <a:t> </a:t>
            </a:r>
            <a:r>
              <a:rPr lang="en-US" sz="1600" dirty="0" err="1"/>
              <a:t>средств</a:t>
            </a:r>
            <a:r>
              <a:rPr lang="en-US" sz="1600" dirty="0"/>
              <a:t> </a:t>
            </a:r>
            <a:r>
              <a:rPr lang="en-US" sz="1600" dirty="0" err="1"/>
              <a:t>массовой</a:t>
            </a:r>
            <a:r>
              <a:rPr lang="en-US" sz="1600" dirty="0"/>
              <a:t> информации, </a:t>
            </a:r>
            <a:r>
              <a:rPr lang="en-US" sz="1600" dirty="0" err="1"/>
              <a:t>которое</a:t>
            </a:r>
            <a:r>
              <a:rPr lang="en-US" sz="1600" dirty="0"/>
              <a:t> </a:t>
            </a:r>
            <a:r>
              <a:rPr lang="en-US" sz="1600" dirty="0" err="1"/>
              <a:t>выражается</a:t>
            </a:r>
            <a:r>
              <a:rPr lang="en-US" sz="1600" dirty="0"/>
              <a:t> в </a:t>
            </a:r>
            <a:r>
              <a:rPr lang="en-US" sz="1600" dirty="0" err="1"/>
              <a:t>их</a:t>
            </a:r>
            <a:r>
              <a:rPr lang="en-US" sz="1600" dirty="0"/>
              <a:t> </a:t>
            </a:r>
            <a:r>
              <a:rPr lang="en-US" sz="1600" dirty="0" err="1"/>
              <a:t>неадекватном</a:t>
            </a:r>
            <a:r>
              <a:rPr lang="en-US" sz="1600" dirty="0"/>
              <a:t> </a:t>
            </a:r>
            <a:r>
              <a:rPr lang="en-US" sz="1600" dirty="0" err="1"/>
              <a:t>поведении</a:t>
            </a:r>
            <a:r>
              <a:rPr lang="en-US" sz="1600" dirty="0"/>
              <a:t> в </a:t>
            </a:r>
            <a:r>
              <a:rPr lang="en-US" sz="1600" dirty="0" err="1"/>
              <a:t>обществе</a:t>
            </a:r>
            <a:r>
              <a:rPr lang="en-US" sz="1600" dirty="0"/>
              <a:t>. Я </a:t>
            </a:r>
            <a:r>
              <a:rPr lang="en-US" sz="1600" dirty="0" err="1"/>
              <a:t>считаю</a:t>
            </a:r>
            <a:r>
              <a:rPr lang="en-US" sz="1600" dirty="0"/>
              <a:t>, </a:t>
            </a:r>
            <a:r>
              <a:rPr lang="en-US" sz="1600" dirty="0" err="1"/>
              <a:t>что</a:t>
            </a:r>
            <a:r>
              <a:rPr lang="en-US" sz="1600" dirty="0"/>
              <a:t> </a:t>
            </a:r>
            <a:r>
              <a:rPr lang="en-US" sz="1600" dirty="0" err="1"/>
              <a:t>взрослые</a:t>
            </a:r>
            <a:r>
              <a:rPr lang="en-US" sz="1600" dirty="0"/>
              <a:t>, </a:t>
            </a:r>
            <a:r>
              <a:rPr lang="en-US" sz="1600" dirty="0" err="1"/>
              <a:t>обратившись</a:t>
            </a:r>
            <a:r>
              <a:rPr lang="en-US" sz="1600" dirty="0"/>
              <a:t> к </a:t>
            </a:r>
            <a:r>
              <a:rPr lang="en-US" sz="1600" dirty="0" err="1"/>
              <a:t>проблеме</a:t>
            </a:r>
            <a:r>
              <a:rPr lang="en-US" sz="1600" dirty="0"/>
              <a:t> </a:t>
            </a:r>
            <a:r>
              <a:rPr lang="en-US" sz="1600" dirty="0" err="1"/>
              <a:t>влияния</a:t>
            </a:r>
            <a:r>
              <a:rPr lang="en-US" sz="1600" dirty="0"/>
              <a:t> СМИ </a:t>
            </a:r>
            <a:r>
              <a:rPr lang="en-US" sz="1600" dirty="0" err="1"/>
              <a:t>на</a:t>
            </a:r>
            <a:r>
              <a:rPr lang="en-US" sz="1600" dirty="0"/>
              <a:t> </a:t>
            </a:r>
            <a:r>
              <a:rPr lang="en-US" sz="1600" dirty="0" err="1"/>
              <a:t>молодежь</a:t>
            </a:r>
            <a:r>
              <a:rPr lang="en-US" sz="1600" dirty="0"/>
              <a:t> </a:t>
            </a:r>
            <a:r>
              <a:rPr lang="en-US" sz="1600" dirty="0" err="1"/>
              <a:t>должны</a:t>
            </a:r>
            <a:r>
              <a:rPr lang="en-US" sz="1600" dirty="0"/>
              <a:t>  </a:t>
            </a:r>
            <a:r>
              <a:rPr lang="en-US" sz="1600" dirty="0" err="1"/>
              <a:t>максимально</a:t>
            </a:r>
            <a:r>
              <a:rPr lang="en-US" sz="1600" dirty="0"/>
              <a:t> </a:t>
            </a:r>
            <a:r>
              <a:rPr lang="en-US" sz="1600" dirty="0" err="1"/>
              <a:t>воздействовать</a:t>
            </a:r>
            <a:r>
              <a:rPr lang="en-US" sz="1600" dirty="0"/>
              <a:t> </a:t>
            </a:r>
            <a:r>
              <a:rPr lang="en-US" sz="1600" dirty="0" err="1"/>
              <a:t>на</a:t>
            </a:r>
            <a:r>
              <a:rPr lang="en-US" sz="1600" dirty="0"/>
              <a:t> </a:t>
            </a:r>
            <a:r>
              <a:rPr lang="en-US" sz="1600" dirty="0" err="1"/>
              <a:t>детей</a:t>
            </a:r>
            <a:r>
              <a:rPr lang="en-US" sz="1600" dirty="0"/>
              <a:t> и </a:t>
            </a:r>
            <a:r>
              <a:rPr lang="en-US" sz="1600" dirty="0" err="1"/>
              <a:t>подростков</a:t>
            </a:r>
            <a:r>
              <a:rPr lang="en-US" sz="1600" dirty="0"/>
              <a:t> с </a:t>
            </a:r>
            <a:r>
              <a:rPr lang="en-US" sz="1600" dirty="0" err="1"/>
              <a:t>целью</a:t>
            </a:r>
            <a:r>
              <a:rPr lang="en-US" sz="1600" dirty="0"/>
              <a:t> </a:t>
            </a:r>
            <a:r>
              <a:rPr lang="en-US" sz="1600" dirty="0" err="1"/>
              <a:t>уменьшения</a:t>
            </a:r>
            <a:r>
              <a:rPr lang="en-US" sz="1600" dirty="0"/>
              <a:t> </a:t>
            </a:r>
            <a:r>
              <a:rPr lang="en-US" sz="1600" dirty="0" err="1"/>
              <a:t>влияния</a:t>
            </a:r>
            <a:r>
              <a:rPr lang="en-US" sz="1600" dirty="0"/>
              <a:t> </a:t>
            </a:r>
            <a:r>
              <a:rPr lang="en-US" sz="1600" dirty="0" err="1"/>
              <a:t>негативного</a:t>
            </a:r>
            <a:r>
              <a:rPr lang="en-US" sz="1600" dirty="0"/>
              <a:t> </a:t>
            </a:r>
            <a:r>
              <a:rPr lang="en-US" sz="1600" dirty="0" err="1"/>
              <a:t>рода</a:t>
            </a:r>
            <a:r>
              <a:rPr lang="en-US" sz="1600" dirty="0"/>
              <a:t> информации. </a:t>
            </a:r>
            <a:r>
              <a:rPr lang="en-US" sz="1600" dirty="0" err="1"/>
              <a:t>Но</a:t>
            </a:r>
            <a:r>
              <a:rPr lang="en-US" sz="1600" dirty="0"/>
              <a:t>, </a:t>
            </a:r>
            <a:r>
              <a:rPr lang="en-US" sz="1600" dirty="0" err="1"/>
              <a:t>это</a:t>
            </a:r>
            <a:r>
              <a:rPr lang="en-US" sz="1600" dirty="0"/>
              <a:t> </a:t>
            </a:r>
            <a:r>
              <a:rPr lang="en-US" sz="1600" dirty="0" err="1"/>
              <a:t>не</a:t>
            </a:r>
            <a:r>
              <a:rPr lang="en-US" sz="1600" dirty="0"/>
              <a:t> </a:t>
            </a:r>
            <a:r>
              <a:rPr lang="en-US" sz="1600" dirty="0" err="1"/>
              <a:t>значит</a:t>
            </a:r>
            <a:r>
              <a:rPr lang="en-US" sz="1600" dirty="0"/>
              <a:t>, </a:t>
            </a:r>
            <a:r>
              <a:rPr lang="en-US" sz="1600" dirty="0" err="1"/>
              <a:t>что</a:t>
            </a:r>
            <a:r>
              <a:rPr lang="en-US" sz="1600" dirty="0"/>
              <a:t> </a:t>
            </a:r>
            <a:r>
              <a:rPr lang="en-US" sz="1600" dirty="0" err="1"/>
              <a:t>нас</a:t>
            </a:r>
            <a:r>
              <a:rPr lang="en-US" sz="1600" dirty="0"/>
              <a:t> </a:t>
            </a:r>
            <a:r>
              <a:rPr lang="en-US" sz="1600" dirty="0" err="1"/>
              <a:t>надо</a:t>
            </a:r>
            <a:r>
              <a:rPr lang="en-US" sz="1600" dirty="0"/>
              <a:t> «</a:t>
            </a:r>
            <a:r>
              <a:rPr lang="en-US" sz="1600" dirty="0" err="1"/>
              <a:t>спрятать</a:t>
            </a:r>
            <a:r>
              <a:rPr lang="en-US" sz="1600" dirty="0"/>
              <a:t>» </a:t>
            </a:r>
            <a:r>
              <a:rPr lang="en-US" sz="1600" dirty="0" err="1"/>
              <a:t>от</a:t>
            </a:r>
            <a:r>
              <a:rPr lang="en-US" sz="1600" dirty="0"/>
              <a:t> </a:t>
            </a:r>
            <a:r>
              <a:rPr lang="en-US" sz="1600" dirty="0" err="1"/>
              <a:t>этого</a:t>
            </a:r>
            <a:r>
              <a:rPr lang="en-US" sz="1600" dirty="0"/>
              <a:t> </a:t>
            </a:r>
            <a:r>
              <a:rPr lang="en-US" sz="1600" dirty="0" err="1"/>
              <a:t>влияния</a:t>
            </a:r>
            <a:r>
              <a:rPr lang="en-US" sz="1600" dirty="0"/>
              <a:t> (</a:t>
            </a:r>
            <a:r>
              <a:rPr lang="en-US" sz="1600" dirty="0" err="1"/>
              <a:t>ведь</a:t>
            </a:r>
            <a:r>
              <a:rPr lang="en-US" sz="1600" dirty="0"/>
              <a:t>, </a:t>
            </a:r>
            <a:r>
              <a:rPr lang="en-US" sz="1600" dirty="0" err="1"/>
              <a:t>запретный</a:t>
            </a:r>
            <a:r>
              <a:rPr lang="en-US" sz="1600" dirty="0"/>
              <a:t> </a:t>
            </a:r>
            <a:r>
              <a:rPr lang="en-US" sz="1600" dirty="0" err="1"/>
              <a:t>плод</a:t>
            </a:r>
            <a:r>
              <a:rPr lang="en-US" sz="1600" dirty="0"/>
              <a:t> </a:t>
            </a:r>
            <a:r>
              <a:rPr lang="en-US" sz="1600" dirty="0" err="1"/>
              <a:t>сладок</a:t>
            </a:r>
            <a:r>
              <a:rPr lang="en-US" sz="1600" dirty="0"/>
              <a:t>).  </a:t>
            </a:r>
            <a:r>
              <a:rPr lang="en-US" sz="1600" dirty="0" err="1"/>
              <a:t>Наоборот</a:t>
            </a:r>
            <a:r>
              <a:rPr lang="en-US" sz="1600" dirty="0"/>
              <a:t>, </a:t>
            </a:r>
            <a:r>
              <a:rPr lang="en-US" sz="1600" dirty="0" err="1"/>
              <a:t>мы</a:t>
            </a:r>
            <a:r>
              <a:rPr lang="en-US" sz="1600" dirty="0"/>
              <a:t> </a:t>
            </a:r>
            <a:r>
              <a:rPr lang="en-US" sz="1600" dirty="0" err="1"/>
              <a:t>хотим</a:t>
            </a:r>
            <a:r>
              <a:rPr lang="en-US" sz="1600" dirty="0"/>
              <a:t>, </a:t>
            </a:r>
            <a:r>
              <a:rPr lang="en-US" sz="1600" dirty="0" err="1"/>
              <a:t>чтобы</a:t>
            </a:r>
            <a:r>
              <a:rPr lang="en-US" sz="1600" dirty="0"/>
              <a:t> с </a:t>
            </a:r>
            <a:r>
              <a:rPr lang="en-US" sz="1600" dirty="0" err="1"/>
              <a:t>нами</a:t>
            </a:r>
            <a:r>
              <a:rPr lang="en-US" sz="1600" dirty="0"/>
              <a:t>  </a:t>
            </a:r>
            <a:r>
              <a:rPr lang="en-US" sz="1600" dirty="0" err="1"/>
              <a:t>разговаривали</a:t>
            </a:r>
            <a:r>
              <a:rPr lang="en-US" sz="1600" dirty="0"/>
              <a:t>, </a:t>
            </a:r>
            <a:r>
              <a:rPr lang="en-US" sz="1600" dirty="0" err="1"/>
              <a:t>беседовали</a:t>
            </a:r>
            <a:r>
              <a:rPr lang="en-US" sz="1600" dirty="0"/>
              <a:t>. </a:t>
            </a:r>
            <a:r>
              <a:rPr lang="en-US" sz="1600" dirty="0" err="1"/>
              <a:t>Нам</a:t>
            </a:r>
            <a:r>
              <a:rPr lang="en-US" sz="1600" dirty="0"/>
              <a:t> </a:t>
            </a:r>
            <a:r>
              <a:rPr lang="en-US" sz="1600" dirty="0" err="1"/>
              <a:t>важно</a:t>
            </a:r>
            <a:r>
              <a:rPr lang="en-US" sz="1600" dirty="0"/>
              <a:t>, </a:t>
            </a:r>
            <a:r>
              <a:rPr lang="en-US" sz="1600" dirty="0" err="1"/>
              <a:t>чтобы</a:t>
            </a:r>
            <a:r>
              <a:rPr lang="en-US" sz="1600" dirty="0"/>
              <a:t> </a:t>
            </a:r>
            <a:r>
              <a:rPr lang="en-US" sz="1600" dirty="0" err="1"/>
              <a:t>нам</a:t>
            </a:r>
            <a:r>
              <a:rPr lang="en-US" sz="1600" dirty="0"/>
              <a:t> </a:t>
            </a:r>
            <a:r>
              <a:rPr lang="en-US" sz="1600" dirty="0" err="1"/>
              <a:t>помогли</a:t>
            </a:r>
            <a:r>
              <a:rPr lang="en-US" sz="1600" dirty="0"/>
              <a:t>  </a:t>
            </a:r>
            <a:r>
              <a:rPr lang="en-US" sz="1600" dirty="0" err="1"/>
              <a:t>анализировать</a:t>
            </a:r>
            <a:r>
              <a:rPr lang="en-US" sz="1600" dirty="0"/>
              <a:t>  -  </a:t>
            </a:r>
            <a:r>
              <a:rPr lang="en-US" sz="1600" dirty="0" err="1"/>
              <a:t>увиденное</a:t>
            </a:r>
            <a:r>
              <a:rPr lang="en-US" sz="1600" dirty="0"/>
              <a:t>, </a:t>
            </a:r>
            <a:r>
              <a:rPr lang="en-US" sz="1600" dirty="0" err="1"/>
              <a:t>слышанное</a:t>
            </a:r>
            <a:r>
              <a:rPr lang="en-US" sz="1600" dirty="0"/>
              <a:t>,  </a:t>
            </a:r>
            <a:r>
              <a:rPr lang="en-US" sz="1600" dirty="0" err="1"/>
              <a:t>прочитанное</a:t>
            </a:r>
            <a:r>
              <a:rPr lang="en-US" sz="1600" dirty="0"/>
              <a:t>. </a:t>
            </a:r>
            <a:r>
              <a:rPr lang="en-US" sz="1600" dirty="0" err="1"/>
              <a:t>Иначе</a:t>
            </a:r>
            <a:r>
              <a:rPr lang="en-US" sz="1600" dirty="0"/>
              <a:t>, у </a:t>
            </a:r>
            <a:r>
              <a:rPr lang="en-US" sz="1600" dirty="0" err="1"/>
              <a:t>нашего</a:t>
            </a:r>
            <a:r>
              <a:rPr lang="en-US" sz="1600" dirty="0"/>
              <a:t> </a:t>
            </a:r>
            <a:r>
              <a:rPr lang="en-US" sz="1600" dirty="0" err="1"/>
              <a:t>молодого</a:t>
            </a:r>
            <a:r>
              <a:rPr lang="en-US" sz="1600" dirty="0"/>
              <a:t> </a:t>
            </a:r>
            <a:r>
              <a:rPr lang="en-US" sz="1600" dirty="0" err="1"/>
              <a:t>поколения</a:t>
            </a:r>
            <a:r>
              <a:rPr lang="en-US" sz="1600" dirty="0"/>
              <a:t> </a:t>
            </a:r>
            <a:r>
              <a:rPr lang="en-US" sz="1600" dirty="0" err="1"/>
              <a:t>сформируются</a:t>
            </a:r>
            <a:r>
              <a:rPr lang="en-US" sz="1600" dirty="0"/>
              <a:t> </a:t>
            </a:r>
            <a:r>
              <a:rPr lang="en-US" sz="1600" dirty="0" err="1"/>
              <a:t>неправильные</a:t>
            </a:r>
            <a:r>
              <a:rPr lang="en-US" sz="1600" dirty="0"/>
              <a:t> </a:t>
            </a:r>
            <a:r>
              <a:rPr lang="en-US" sz="1600" dirty="0" err="1"/>
              <a:t>ценностные</a:t>
            </a:r>
            <a:r>
              <a:rPr lang="en-US" sz="1600" dirty="0"/>
              <a:t> </a:t>
            </a:r>
            <a:r>
              <a:rPr lang="en-US" sz="1600" dirty="0" err="1"/>
              <a:t>установки</a:t>
            </a:r>
            <a:r>
              <a:rPr lang="en-US" sz="1600" dirty="0"/>
              <a:t> и </a:t>
            </a:r>
            <a:r>
              <a:rPr lang="en-US" sz="1600" dirty="0" err="1"/>
              <a:t>будет</a:t>
            </a:r>
            <a:r>
              <a:rPr lang="en-US" sz="1600" dirty="0"/>
              <a:t> </a:t>
            </a:r>
            <a:r>
              <a:rPr lang="en-US" sz="1600" dirty="0" err="1"/>
              <a:t>грустно</a:t>
            </a:r>
            <a:r>
              <a:rPr lang="en-US" sz="1600" dirty="0"/>
              <a:t> </a:t>
            </a:r>
            <a:r>
              <a:rPr lang="en-US" sz="1600" dirty="0" err="1"/>
              <a:t>смотреть</a:t>
            </a:r>
            <a:r>
              <a:rPr lang="en-US" sz="1600" dirty="0"/>
              <a:t> </a:t>
            </a:r>
            <a:r>
              <a:rPr lang="en-US" sz="1600" dirty="0" err="1"/>
              <a:t>на</a:t>
            </a:r>
            <a:r>
              <a:rPr lang="en-US" sz="1600" dirty="0"/>
              <a:t> </a:t>
            </a:r>
            <a:r>
              <a:rPr lang="en-US" sz="1600" dirty="0" err="1"/>
              <a:t>наш</a:t>
            </a:r>
            <a:r>
              <a:rPr lang="en-US" sz="1600" dirty="0"/>
              <a:t> </a:t>
            </a:r>
            <a:r>
              <a:rPr lang="en-US" sz="1600" dirty="0" err="1"/>
              <a:t>образ</a:t>
            </a:r>
            <a:r>
              <a:rPr lang="en-US" sz="1600" dirty="0"/>
              <a:t> </a:t>
            </a:r>
            <a:r>
              <a:rPr lang="en-US" sz="1600" dirty="0" err="1"/>
              <a:t>жизни</a:t>
            </a:r>
            <a:r>
              <a:rPr lang="en-US" sz="1600" dirty="0"/>
              <a:t>. </a:t>
            </a:r>
            <a:r>
              <a:rPr lang="en-US" sz="1600" dirty="0" err="1"/>
              <a:t>Необходимо</a:t>
            </a:r>
            <a:r>
              <a:rPr lang="en-US" sz="1600" dirty="0"/>
              <a:t>, </a:t>
            </a:r>
            <a:r>
              <a:rPr lang="en-US" sz="1600" dirty="0" err="1"/>
              <a:t>по-моему</a:t>
            </a:r>
            <a:r>
              <a:rPr lang="en-US" sz="1600" dirty="0"/>
              <a:t>, </a:t>
            </a:r>
            <a:r>
              <a:rPr lang="en-US" sz="1600" dirty="0" err="1"/>
              <a:t>ввести</a:t>
            </a:r>
            <a:r>
              <a:rPr lang="en-US" sz="1600" dirty="0"/>
              <a:t> </a:t>
            </a:r>
            <a:r>
              <a:rPr lang="en-US" sz="1600" dirty="0" err="1"/>
              <a:t>цензуру</a:t>
            </a:r>
            <a:r>
              <a:rPr lang="en-US" sz="1600" dirty="0"/>
              <a:t> </a:t>
            </a:r>
            <a:r>
              <a:rPr lang="en-US" sz="1600" dirty="0" err="1"/>
              <a:t>на</a:t>
            </a:r>
            <a:r>
              <a:rPr lang="en-US" sz="1600" dirty="0"/>
              <a:t> </a:t>
            </a:r>
            <a:r>
              <a:rPr lang="en-US" sz="1600" dirty="0" err="1"/>
              <a:t>фильмы</a:t>
            </a:r>
            <a:r>
              <a:rPr lang="en-US" sz="1600" dirty="0"/>
              <a:t> с </a:t>
            </a:r>
            <a:r>
              <a:rPr lang="en-US" sz="1600" dirty="0" err="1"/>
              <a:t>элементами</a:t>
            </a:r>
            <a:r>
              <a:rPr lang="en-US" sz="1600" dirty="0"/>
              <a:t> </a:t>
            </a:r>
            <a:r>
              <a:rPr lang="en-US" sz="1600" dirty="0" err="1"/>
              <a:t>насилия</a:t>
            </a:r>
            <a:r>
              <a:rPr lang="en-US" sz="1600" dirty="0"/>
              <a:t> и </a:t>
            </a:r>
            <a:r>
              <a:rPr lang="en-US" sz="1600" dirty="0" err="1"/>
              <a:t>эротики</a:t>
            </a:r>
            <a:r>
              <a:rPr lang="en-US" sz="1600" dirty="0"/>
              <a:t>, </a:t>
            </a:r>
            <a:r>
              <a:rPr lang="en-US" sz="1600" dirty="0" err="1"/>
              <a:t>на</a:t>
            </a:r>
            <a:r>
              <a:rPr lang="en-US" sz="1600" dirty="0"/>
              <a:t> </a:t>
            </a:r>
            <a:r>
              <a:rPr lang="en-US" sz="1600" dirty="0" err="1"/>
              <a:t>порно-материалы</a:t>
            </a:r>
            <a:r>
              <a:rPr lang="en-US" sz="1600" dirty="0"/>
              <a:t> в </a:t>
            </a:r>
            <a:r>
              <a:rPr lang="en-US" sz="1600" dirty="0" err="1"/>
              <a:t>журналах</a:t>
            </a:r>
            <a:r>
              <a:rPr lang="en-US" sz="1600" dirty="0"/>
              <a:t>, </a:t>
            </a:r>
            <a:r>
              <a:rPr lang="en-US" sz="1600" dirty="0" err="1"/>
              <a:t>газетах</a:t>
            </a:r>
            <a:r>
              <a:rPr lang="en-US" sz="1600" dirty="0"/>
              <a:t>, TV и </a:t>
            </a:r>
            <a:r>
              <a:rPr lang="en-US" sz="1600" dirty="0" err="1"/>
              <a:t>т.д</a:t>
            </a:r>
            <a:r>
              <a:rPr lang="en-US" sz="1600" dirty="0"/>
              <a:t>.</a:t>
            </a:r>
          </a:p>
          <a:p>
            <a:r>
              <a:rPr lang="en-US" sz="1600" dirty="0"/>
              <a:t>       </a:t>
            </a:r>
            <a:r>
              <a:rPr lang="en-US" sz="1600" dirty="0" err="1"/>
              <a:t>Злоупотребление</a:t>
            </a:r>
            <a:r>
              <a:rPr lang="en-US" sz="1600" dirty="0"/>
              <a:t> </a:t>
            </a:r>
            <a:r>
              <a:rPr lang="en-US" sz="1600" dirty="0" err="1"/>
              <a:t>современными</a:t>
            </a:r>
            <a:r>
              <a:rPr lang="en-US" sz="1600" dirty="0"/>
              <a:t> СМИ, в </a:t>
            </a:r>
            <a:r>
              <a:rPr lang="en-US" sz="1600" dirty="0" err="1"/>
              <a:t>особенности</a:t>
            </a:r>
            <a:r>
              <a:rPr lang="en-US" sz="1600" dirty="0"/>
              <a:t> </a:t>
            </a:r>
            <a:r>
              <a:rPr lang="en-US" sz="1600" dirty="0" err="1"/>
              <a:t>Интернета</a:t>
            </a:r>
            <a:r>
              <a:rPr lang="en-US" sz="1600" dirty="0"/>
              <a:t>, </a:t>
            </a:r>
            <a:r>
              <a:rPr lang="en-US" sz="1600" dirty="0" err="1"/>
              <a:t>стало</a:t>
            </a:r>
            <a:r>
              <a:rPr lang="en-US" sz="1600" dirty="0"/>
              <a:t> </a:t>
            </a:r>
            <a:r>
              <a:rPr lang="en-US" sz="1600" dirty="0" err="1"/>
              <a:t>очень</a:t>
            </a:r>
            <a:r>
              <a:rPr lang="en-US" sz="1600" dirty="0"/>
              <a:t> </a:t>
            </a:r>
            <a:r>
              <a:rPr lang="en-US" sz="1600" dirty="0" err="1"/>
              <a:t>распространено</a:t>
            </a:r>
            <a:r>
              <a:rPr lang="en-US" sz="1600" dirty="0"/>
              <a:t> в </a:t>
            </a:r>
            <a:r>
              <a:rPr lang="en-US" sz="1600" dirty="0" err="1"/>
              <a:t>мире</a:t>
            </a:r>
            <a:r>
              <a:rPr lang="en-US" sz="1600" dirty="0"/>
              <a:t>. </a:t>
            </a:r>
            <a:r>
              <a:rPr lang="en-US" sz="1600" dirty="0" err="1"/>
              <a:t>Интернет-зависимость</a:t>
            </a:r>
            <a:r>
              <a:rPr lang="en-US" sz="1600" dirty="0"/>
              <a:t> </a:t>
            </a:r>
            <a:r>
              <a:rPr lang="en-US" sz="1600" dirty="0" err="1"/>
              <a:t>стала</a:t>
            </a:r>
            <a:r>
              <a:rPr lang="en-US" sz="1600" dirty="0"/>
              <a:t> </a:t>
            </a:r>
            <a:r>
              <a:rPr lang="en-US" sz="1600" dirty="0" err="1"/>
              <a:t>серьезной</a:t>
            </a:r>
            <a:r>
              <a:rPr lang="en-US" sz="1600" dirty="0"/>
              <a:t> </a:t>
            </a:r>
            <a:r>
              <a:rPr lang="en-US" sz="1600" dirty="0" err="1"/>
              <a:t>проблемой</a:t>
            </a:r>
            <a:r>
              <a:rPr lang="en-US" sz="1600" dirty="0"/>
              <a:t> </a:t>
            </a:r>
            <a:r>
              <a:rPr lang="en-US" sz="1600" dirty="0" err="1"/>
              <a:t>для</a:t>
            </a:r>
            <a:r>
              <a:rPr lang="en-US" sz="1600" dirty="0"/>
              <a:t> </a:t>
            </a:r>
            <a:r>
              <a:rPr lang="en-US" sz="1600" dirty="0" err="1"/>
              <a:t>здравоохранения</a:t>
            </a:r>
            <a:r>
              <a:rPr lang="en-US" sz="1600" dirty="0"/>
              <a:t>, </a:t>
            </a:r>
            <a:r>
              <a:rPr lang="en-US" sz="1600" dirty="0" err="1"/>
              <a:t>которую</a:t>
            </a:r>
            <a:r>
              <a:rPr lang="en-US" sz="1600" dirty="0"/>
              <a:t> </a:t>
            </a:r>
            <a:r>
              <a:rPr lang="en-US" sz="1600" dirty="0" err="1"/>
              <a:t>следует</a:t>
            </a:r>
            <a:r>
              <a:rPr lang="en-US" sz="1600" dirty="0"/>
              <a:t> </a:t>
            </a:r>
            <a:r>
              <a:rPr lang="en-US" sz="1600" dirty="0" err="1"/>
              <a:t>на</a:t>
            </a:r>
            <a:r>
              <a:rPr lang="en-US" sz="1600" dirty="0"/>
              <a:t> </a:t>
            </a:r>
            <a:r>
              <a:rPr lang="en-US" sz="1600" dirty="0" err="1"/>
              <a:t>официальном</a:t>
            </a:r>
            <a:r>
              <a:rPr lang="en-US" sz="1600" dirty="0"/>
              <a:t> </a:t>
            </a:r>
            <a:r>
              <a:rPr lang="en-US" sz="1600" dirty="0" err="1"/>
              <a:t>уровне</a:t>
            </a:r>
            <a:r>
              <a:rPr lang="en-US" sz="1600" dirty="0"/>
              <a:t> </a:t>
            </a:r>
            <a:r>
              <a:rPr lang="en-US" sz="1600" dirty="0" err="1"/>
              <a:t>признать</a:t>
            </a:r>
            <a:r>
              <a:rPr lang="en-US" sz="1600" dirty="0"/>
              <a:t> </a:t>
            </a:r>
            <a:r>
              <a:rPr lang="en-US" sz="1600" dirty="0" err="1"/>
              <a:t>медицинским</a:t>
            </a:r>
            <a:r>
              <a:rPr lang="en-US" sz="1600" dirty="0"/>
              <a:t> </a:t>
            </a:r>
            <a:r>
              <a:rPr lang="en-US" sz="1600" dirty="0" err="1"/>
              <a:t>заболеванием</a:t>
            </a:r>
            <a:r>
              <a:rPr lang="en-US" sz="1600" dirty="0"/>
              <a:t>, </a:t>
            </a:r>
            <a:r>
              <a:rPr lang="en-US" sz="1600" dirty="0" err="1"/>
              <a:t>полагает</a:t>
            </a:r>
            <a:r>
              <a:rPr lang="en-US" sz="1600" dirty="0"/>
              <a:t> </a:t>
            </a:r>
            <a:r>
              <a:rPr lang="en-US" sz="1600" dirty="0" err="1"/>
              <a:t>ведущий</a:t>
            </a:r>
            <a:r>
              <a:rPr lang="en-US" sz="1600" dirty="0"/>
              <a:t> </a:t>
            </a:r>
            <a:r>
              <a:rPr lang="en-US" sz="1600" dirty="0" err="1"/>
              <a:t>психиатр</a:t>
            </a:r>
            <a:r>
              <a:rPr lang="en-US" sz="1600" dirty="0"/>
              <a:t>.</a:t>
            </a:r>
          </a:p>
          <a:p>
            <a:r>
              <a:rPr lang="en-US" sz="1600" dirty="0"/>
              <a:t>          Я </a:t>
            </a:r>
            <a:r>
              <a:rPr lang="en-US" sz="1600" dirty="0" err="1"/>
              <a:t>считаю</a:t>
            </a:r>
            <a:r>
              <a:rPr lang="en-US" sz="1600" dirty="0"/>
              <a:t>, </a:t>
            </a:r>
            <a:r>
              <a:rPr lang="en-US" sz="1600" dirty="0" err="1"/>
              <a:t>что</a:t>
            </a:r>
            <a:r>
              <a:rPr lang="en-US" sz="1600" dirty="0"/>
              <a:t> </a:t>
            </a:r>
            <a:r>
              <a:rPr lang="en-US" sz="1600" dirty="0" err="1"/>
              <a:t>достаточно</a:t>
            </a:r>
            <a:r>
              <a:rPr lang="en-US" sz="1600" dirty="0"/>
              <a:t> </a:t>
            </a:r>
            <a:r>
              <a:rPr lang="en-US" sz="1600" dirty="0" err="1"/>
              <a:t>полно</a:t>
            </a:r>
            <a:r>
              <a:rPr lang="en-US" sz="1600" dirty="0"/>
              <a:t> </a:t>
            </a:r>
            <a:r>
              <a:rPr lang="en-US" sz="1600" dirty="0" err="1"/>
              <a:t>изучила</a:t>
            </a:r>
            <a:r>
              <a:rPr lang="en-US" sz="1600" dirty="0"/>
              <a:t> </a:t>
            </a:r>
            <a:r>
              <a:rPr lang="en-US" sz="1600" dirty="0" err="1"/>
              <a:t>сущность</a:t>
            </a:r>
            <a:r>
              <a:rPr lang="en-US" sz="1600" dirty="0"/>
              <a:t> и </a:t>
            </a:r>
            <a:r>
              <a:rPr lang="en-US" sz="1600" dirty="0" err="1"/>
              <a:t>специфику</a:t>
            </a:r>
            <a:r>
              <a:rPr lang="en-US" sz="1600" dirty="0"/>
              <a:t>  </a:t>
            </a:r>
            <a:r>
              <a:rPr lang="en-US" sz="1600" dirty="0" err="1"/>
              <a:t>данной</a:t>
            </a:r>
            <a:r>
              <a:rPr lang="en-US" sz="1600" dirty="0"/>
              <a:t>  </a:t>
            </a:r>
            <a:r>
              <a:rPr lang="en-US" sz="1600" dirty="0" err="1"/>
              <a:t>проблемы</a:t>
            </a:r>
            <a:r>
              <a:rPr lang="en-US" sz="1600" dirty="0"/>
              <a:t>, с  </a:t>
            </a:r>
            <a:r>
              <a:rPr lang="en-US" sz="1600" dirty="0" err="1"/>
              <a:t>поставленными</a:t>
            </a:r>
            <a:r>
              <a:rPr lang="en-US" sz="1600" dirty="0"/>
              <a:t> </a:t>
            </a:r>
            <a:r>
              <a:rPr lang="en-US" sz="1600" dirty="0" err="1"/>
              <a:t>задачами</a:t>
            </a:r>
            <a:r>
              <a:rPr lang="en-US" sz="1600" dirty="0"/>
              <a:t> </a:t>
            </a:r>
            <a:r>
              <a:rPr lang="en-US" sz="1600" dirty="0" err="1"/>
              <a:t>моего</a:t>
            </a:r>
            <a:r>
              <a:rPr lang="en-US" sz="1600" dirty="0"/>
              <a:t> </a:t>
            </a:r>
            <a:r>
              <a:rPr lang="en-US" sz="1600" dirty="0" err="1"/>
              <a:t>проекта</a:t>
            </a:r>
            <a:r>
              <a:rPr lang="en-US" sz="1600" dirty="0"/>
              <a:t> я </a:t>
            </a:r>
            <a:r>
              <a:rPr lang="en-US" sz="1600" dirty="0" err="1"/>
              <a:t>справилась</a:t>
            </a:r>
            <a:r>
              <a:rPr lang="en-US" sz="1600" dirty="0"/>
              <a:t>, </a:t>
            </a:r>
            <a:r>
              <a:rPr lang="en-US" sz="1600" dirty="0" err="1"/>
              <a:t>цель</a:t>
            </a:r>
            <a:r>
              <a:rPr lang="en-US" sz="1600" dirty="0"/>
              <a:t> </a:t>
            </a:r>
            <a:r>
              <a:rPr lang="en-US" sz="1600" dirty="0" err="1"/>
              <a:t>достигнута</a:t>
            </a:r>
            <a:r>
              <a:rPr lang="en-US" sz="1600" dirty="0"/>
              <a:t>.  </a:t>
            </a:r>
          </a:p>
        </p:txBody>
      </p:sp>
      <p:sp>
        <p:nvSpPr>
          <p:cNvPr id="4" name="Content Placeholder 3"/>
          <p:cNvSpPr>
            <a:spLocks noGrp="1"/>
          </p:cNvSpPr>
          <p:nvPr>
            <p:ph sz="half" idx="2"/>
          </p:nvPr>
        </p:nvSpPr>
        <p:spPr>
          <a:xfrm>
            <a:off x="12076430" y="6763385"/>
            <a:ext cx="76200" cy="76200"/>
          </a:xfrm>
        </p:spPr>
        <p:txBody>
          <a:bodyPr/>
          <a:lstStyle/>
          <a:p>
            <a:r>
              <a:rPr lang="en-US" sz="80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800"/>
              <a:t>.</a:t>
            </a:r>
          </a:p>
        </p:txBody>
      </p:sp>
      <p:sp>
        <p:nvSpPr>
          <p:cNvPr id="4" name="Content Placeholder 3"/>
          <p:cNvSpPr>
            <a:spLocks noGrp="1"/>
          </p:cNvSpPr>
          <p:nvPr>
            <p:ph sz="half" idx="1"/>
          </p:nvPr>
        </p:nvSpPr>
        <p:spPr/>
        <p:txBody>
          <a:bodyPr/>
          <a:lstStyle/>
          <a:p>
            <a:r>
              <a:rPr lang="en-US" sz="800"/>
              <a:t>.</a:t>
            </a:r>
          </a:p>
        </p:txBody>
      </p:sp>
      <p:pic>
        <p:nvPicPr>
          <p:cNvPr id="5" name="Content Placeholder 4" descr="iGBKR73GX"/>
          <p:cNvPicPr>
            <a:picLocks noGrp="1" noChangeAspect="1"/>
          </p:cNvPicPr>
          <p:nvPr>
            <p:ph sz="half" idx="2"/>
          </p:nvPr>
        </p:nvPicPr>
        <p:blipFill>
          <a:blip r:embed="rId2"/>
          <a:stretch>
            <a:fillRect/>
          </a:stretch>
        </p:blipFill>
        <p:spPr>
          <a:xfrm>
            <a:off x="-27305" y="-1905"/>
            <a:ext cx="12221845" cy="686244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Цели,задачи и методы исследования</a:t>
            </a:r>
          </a:p>
        </p:txBody>
      </p:sp>
      <p:sp>
        <p:nvSpPr>
          <p:cNvPr id="3" name="Content Placeholder 2"/>
          <p:cNvSpPr>
            <a:spLocks noGrp="1"/>
          </p:cNvSpPr>
          <p:nvPr>
            <p:ph idx="1"/>
          </p:nvPr>
        </p:nvSpPr>
        <p:spPr/>
        <p:txBody>
          <a:bodyPr/>
          <a:lstStyle/>
          <a:p>
            <a:r>
              <a:rPr lang="en-US" sz="2400" dirty="0" err="1">
                <a:latin typeface="Times New Roman" panose="02020603050405020304" pitchFamily="18" charset="0"/>
                <a:cs typeface="Times New Roman" panose="02020603050405020304" pitchFamily="18" charset="0"/>
              </a:rPr>
              <a:t>Цель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изучение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влияния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современных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средств</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массовой</a:t>
            </a:r>
            <a:r>
              <a:rPr lang="en-US" sz="2400" dirty="0">
                <a:latin typeface="Times New Roman" panose="02020603050405020304" pitchFamily="18" charset="0"/>
                <a:cs typeface="Times New Roman" panose="02020603050405020304" pitchFamily="18" charset="0"/>
              </a:rPr>
              <a:t> информации </a:t>
            </a:r>
            <a:r>
              <a:rPr lang="en-US" sz="2400" dirty="0" err="1">
                <a:latin typeface="Times New Roman" panose="02020603050405020304" pitchFamily="18" charset="0"/>
                <a:cs typeface="Times New Roman" panose="02020603050405020304" pitchFamily="18" charset="0"/>
              </a:rPr>
              <a:t>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сознание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молодежи</a:t>
            </a:r>
            <a:r>
              <a:rPr lang="en-US" sz="2400" dirty="0">
                <a:latin typeface="Times New Roman" panose="02020603050405020304" pitchFamily="18" charset="0"/>
                <a:cs typeface="Times New Roman" panose="02020603050405020304" pitchFamily="18" charset="0"/>
              </a:rPr>
              <a:t>. </a:t>
            </a:r>
          </a:p>
          <a:p>
            <a:r>
              <a:rPr lang="en-US" sz="2400" dirty="0" err="1">
                <a:latin typeface="Times New Roman" panose="02020603050405020304" pitchFamily="18" charset="0"/>
                <a:cs typeface="Times New Roman" panose="02020603050405020304" pitchFamily="18" charset="0"/>
              </a:rPr>
              <a:t>Задачи</a:t>
            </a:r>
            <a:r>
              <a:rPr lang="en-US" sz="2400" dirty="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рассмотреть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виды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современных</a:t>
            </a:r>
            <a:r>
              <a:rPr lang="en-US" sz="2400" dirty="0">
                <a:latin typeface="Times New Roman" panose="02020603050405020304" pitchFamily="18" charset="0"/>
                <a:cs typeface="Times New Roman" panose="02020603050405020304" pitchFamily="18" charset="0"/>
              </a:rPr>
              <a:t> СМИ;</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определить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степень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влияния</a:t>
            </a:r>
            <a:r>
              <a:rPr lang="en-US" sz="2400" dirty="0">
                <a:latin typeface="Times New Roman" panose="02020603050405020304" pitchFamily="18" charset="0"/>
                <a:cs typeface="Times New Roman" panose="02020603050405020304" pitchFamily="18" charset="0"/>
              </a:rPr>
              <a:t> СМИ </a:t>
            </a:r>
            <a:r>
              <a:rPr lang="en-US" sz="2400" dirty="0" err="1">
                <a:latin typeface="Times New Roman" panose="02020603050405020304" pitchFamily="18" charset="0"/>
                <a:cs typeface="Times New Roman" panose="02020603050405020304" pitchFamily="18" charset="0"/>
              </a:rPr>
              <a:t>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подростков</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провести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анкетирование</a:t>
            </a:r>
            <a:r>
              <a:rPr lang="en-US" sz="2400" dirty="0">
                <a:latin typeface="Times New Roman" panose="02020603050405020304" pitchFamily="18" charset="0"/>
                <a:cs typeface="Times New Roman" panose="02020603050405020304" pitchFamily="18" charset="0"/>
              </a:rPr>
              <a:t> в 7-9  </a:t>
            </a:r>
            <a:r>
              <a:rPr lang="en-US" sz="2400" dirty="0" err="1">
                <a:latin typeface="Times New Roman" panose="02020603050405020304" pitchFamily="18" charset="0"/>
                <a:cs typeface="Times New Roman" panose="02020603050405020304" pitchFamily="18" charset="0"/>
              </a:rPr>
              <a:t>классах</a:t>
            </a:r>
            <a:r>
              <a:rPr lang="en-US" sz="2400"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выявить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наиболее</a:t>
            </a:r>
            <a:r>
              <a:rPr lang="en-US" sz="2400" dirty="0">
                <a:latin typeface="Times New Roman" panose="02020603050405020304" pitchFamily="18" charset="0"/>
                <a:cs typeface="Times New Roman" panose="02020603050405020304" pitchFamily="18" charset="0"/>
              </a:rPr>
              <a:t> и </a:t>
            </a:r>
            <a:r>
              <a:rPr lang="en-US" sz="2400" dirty="0" err="1">
                <a:latin typeface="Times New Roman" panose="02020603050405020304" pitchFamily="18" charset="0"/>
                <a:cs typeface="Times New Roman" panose="02020603050405020304" pitchFamily="18" charset="0"/>
              </a:rPr>
              <a:t>наименее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используемый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источник</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массовой</a:t>
            </a:r>
            <a:r>
              <a:rPr lang="en-US" sz="2400" dirty="0">
                <a:latin typeface="Times New Roman" panose="02020603050405020304" pitchFamily="18" charset="0"/>
                <a:cs typeface="Times New Roman" panose="02020603050405020304" pitchFamily="18" charset="0"/>
              </a:rPr>
              <a:t> информации; </a:t>
            </a:r>
          </a:p>
          <a:p>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составить</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рекомендации</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для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родителей</a:t>
            </a:r>
            <a:r>
              <a:rPr lang="en-US" sz="2400" dirty="0">
                <a:latin typeface="Times New Roman" panose="02020603050405020304" pitchFamily="18" charset="0"/>
                <a:cs typeface="Times New Roman" panose="02020603050405020304" pitchFamily="18" charset="0"/>
              </a:rPr>
              <a:t> и </a:t>
            </a:r>
            <a:r>
              <a:rPr lang="en-US" sz="2400" dirty="0" err="1">
                <a:latin typeface="Times New Roman" panose="02020603050405020304" pitchFamily="18" charset="0"/>
                <a:cs typeface="Times New Roman" panose="02020603050405020304" pitchFamily="18" charset="0"/>
              </a:rPr>
              <a:t>учителей</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контролю</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воздействия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современных</a:t>
            </a:r>
            <a:r>
              <a:rPr lang="en-US" sz="2400" dirty="0">
                <a:latin typeface="Times New Roman" panose="02020603050405020304" pitchFamily="18" charset="0"/>
                <a:cs typeface="Times New Roman" panose="02020603050405020304" pitchFamily="18" charset="0"/>
              </a:rPr>
              <a:t> СМИ </a:t>
            </a:r>
            <a:r>
              <a:rPr lang="en-US" sz="2400" dirty="0" err="1">
                <a:latin typeface="Times New Roman" panose="02020603050405020304" pitchFamily="18" charset="0"/>
                <a:cs typeface="Times New Roman" panose="02020603050405020304" pitchFamily="18" charset="0"/>
              </a:rPr>
              <a:t>на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социальное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развитие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подростков</a:t>
            </a:r>
            <a:r>
              <a:rPr lang="en-US" sz="2400" dirty="0">
                <a:latin typeface="Times New Roman" panose="02020603050405020304" pitchFamily="18" charset="0"/>
                <a:cs typeface="Times New Roman" panose="02020603050405020304" pitchFamily="18" charset="0"/>
              </a:rPr>
              <a:t>.</a:t>
            </a:r>
          </a:p>
          <a:p>
            <a:r>
              <a:rPr lang="en-US" sz="2400" dirty="0" err="1">
                <a:latin typeface="Times New Roman" panose="02020603050405020304" pitchFamily="18" charset="0"/>
                <a:cs typeface="Times New Roman" panose="02020603050405020304" pitchFamily="18" charset="0"/>
              </a:rPr>
              <a:t>Методы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исследования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анализ</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полученных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результатов</a:t>
            </a:r>
            <a:r>
              <a:rPr lang="en-US" sz="2400" dirty="0">
                <a:latin typeface="Times New Roman" panose="02020603050405020304" pitchFamily="18" charset="0"/>
                <a:cs typeface="Times New Roman" panose="02020603050405020304" pitchFamily="18" charset="0"/>
              </a:rPr>
              <a:t> в </a:t>
            </a:r>
            <a:r>
              <a:rPr lang="en-US" sz="2400" dirty="0" err="1">
                <a:latin typeface="Times New Roman" panose="02020603050405020304" pitchFamily="18" charset="0"/>
                <a:cs typeface="Times New Roman" panose="02020603050405020304" pitchFamily="18" charset="0"/>
              </a:rPr>
              <a:t>ходе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проведения</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опроса</a:t>
            </a:r>
            <a:r>
              <a:rPr lang="en-US" sz="2400" dirty="0">
                <a:latin typeface="Times New Roman" panose="02020603050405020304" pitchFamily="18" charset="0"/>
                <a:cs typeface="Times New Roman" panose="02020603050405020304" pitchFamily="18" charset="0"/>
              </a:rPr>
              <a:t> и </a:t>
            </a:r>
            <a:r>
              <a:rPr lang="en-US" sz="2400" dirty="0" err="1">
                <a:latin typeface="Times New Roman" panose="02020603050405020304" pitchFamily="18" charset="0"/>
                <a:cs typeface="Times New Roman" panose="02020603050405020304" pitchFamily="18" charset="0"/>
              </a:rPr>
              <a:t>литературы</a:t>
            </a:r>
            <a:r>
              <a:rPr lang="en-US" sz="2400" dirty="0">
                <a:latin typeface="Times New Roman" panose="02020603050405020304" pitchFamily="18" charset="0"/>
                <a:cs typeface="Times New Roman" panose="02020603050405020304" pitchFamily="18" charset="0"/>
              </a:rPr>
              <a:t>, а </a:t>
            </a:r>
            <a:r>
              <a:rPr lang="en-US" sz="2400" dirty="0" err="1">
                <a:latin typeface="Times New Roman" panose="02020603050405020304" pitchFamily="18" charset="0"/>
                <a:cs typeface="Times New Roman" panose="02020603050405020304" pitchFamily="18" charset="0"/>
              </a:rPr>
              <a:t>также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группировка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полученных</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данных</a:t>
            </a:r>
            <a:r>
              <a:rPr lang="en-US" sz="2400" dirty="0">
                <a:latin typeface="Times New Roman" panose="02020603050405020304" pitchFamily="18" charset="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a:t>Понятие</a:t>
            </a:r>
            <a:r>
              <a:rPr lang="en-US" sz="4000" dirty="0"/>
              <a:t> о </a:t>
            </a:r>
            <a:r>
              <a:rPr lang="en-US" sz="4000" dirty="0" err="1"/>
              <a:t>средствах</a:t>
            </a:r>
            <a:r>
              <a:rPr lang="en-US" sz="4000" dirty="0"/>
              <a:t> </a:t>
            </a:r>
            <a:r>
              <a:rPr lang="en-US" sz="4000" dirty="0" err="1"/>
              <a:t>массовой</a:t>
            </a:r>
            <a:r>
              <a:rPr lang="en-US" sz="4000" dirty="0"/>
              <a:t> информации</a:t>
            </a:r>
          </a:p>
        </p:txBody>
      </p:sp>
      <p:sp>
        <p:nvSpPr>
          <p:cNvPr id="3" name="Content Placeholder 2"/>
          <p:cNvSpPr>
            <a:spLocks noGrp="1"/>
          </p:cNvSpPr>
          <p:nvPr>
            <p:ph idx="1"/>
          </p:nvPr>
        </p:nvSpPr>
        <p:spPr/>
        <p:txBody>
          <a:bodyPr/>
          <a:lstStyle/>
          <a:p>
            <a:r>
              <a:rPr lang="en-US" sz="1900" dirty="0" err="1">
                <a:latin typeface="Times New Roman" panose="02020603050405020304" pitchFamily="18" charset="0"/>
                <a:cs typeface="Times New Roman" panose="02020603050405020304" pitchFamily="18" charset="0"/>
              </a:rPr>
              <a:t>Понятие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средств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массовой</a:t>
            </a:r>
            <a:r>
              <a:rPr lang="en-US" sz="1900" dirty="0">
                <a:latin typeface="Times New Roman" panose="02020603050405020304" pitchFamily="18" charset="0"/>
                <a:cs typeface="Times New Roman" panose="02020603050405020304" pitchFamily="18" charset="0"/>
              </a:rPr>
              <a:t> информации в XXI </a:t>
            </a:r>
            <a:r>
              <a:rPr lang="en-US" sz="1900" dirty="0" err="1">
                <a:latin typeface="Times New Roman" panose="02020603050405020304" pitchFamily="18" charset="0"/>
                <a:cs typeface="Times New Roman" panose="02020603050405020304" pitchFamily="18" charset="0"/>
              </a:rPr>
              <a:t>веке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знакомо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даже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ребенку</a:t>
            </a:r>
            <a:r>
              <a:rPr lang="en-US" sz="1900" dirty="0">
                <a:latin typeface="Times New Roman" panose="02020603050405020304" pitchFamily="18" charset="0"/>
                <a:cs typeface="Times New Roman" panose="02020603050405020304" pitchFamily="18" charset="0"/>
              </a:rPr>
              <a:t>. С </a:t>
            </a:r>
            <a:r>
              <a:rPr lang="en-US" sz="1900" dirty="0" err="1">
                <a:latin typeface="Times New Roman" panose="02020603050405020304" pitchFamily="18" charset="0"/>
                <a:cs typeface="Times New Roman" panose="02020603050405020304" pitchFamily="18" charset="0"/>
              </a:rPr>
              <a:t>точки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зрения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социологии</a:t>
            </a:r>
            <a:r>
              <a:rPr lang="en-US" sz="1900" dirty="0">
                <a:latin typeface="Times New Roman" panose="02020603050405020304" pitchFamily="18" charset="0"/>
                <a:cs typeface="Times New Roman" panose="02020603050405020304" pitchFamily="18" charset="0"/>
              </a:rPr>
              <a:t>, СМИ – </a:t>
            </a:r>
            <a:r>
              <a:rPr lang="en-US" sz="1900" dirty="0" err="1">
                <a:latin typeface="Times New Roman" panose="02020603050405020304" pitchFamily="18" charset="0"/>
                <a:cs typeface="Times New Roman" panose="02020603050405020304" pitchFamily="18" charset="0"/>
              </a:rPr>
              <a:t>это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социальные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институты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занятые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сбором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обработкой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анализом</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распространением</a:t>
            </a:r>
            <a:r>
              <a:rPr lang="en-US" sz="1900" dirty="0">
                <a:latin typeface="Times New Roman" panose="02020603050405020304" pitchFamily="18" charset="0"/>
                <a:cs typeface="Times New Roman" panose="02020603050405020304" pitchFamily="18" charset="0"/>
              </a:rPr>
              <a:t> информации в </a:t>
            </a:r>
            <a:r>
              <a:rPr lang="en-US" sz="1900" dirty="0" err="1">
                <a:latin typeface="Times New Roman" panose="02020603050405020304" pitchFamily="18" charset="0"/>
                <a:cs typeface="Times New Roman" panose="02020603050405020304" pitchFamily="18" charset="0"/>
              </a:rPr>
              <a:t>массовом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масштабе</a:t>
            </a:r>
            <a:r>
              <a:rPr lang="en-US" sz="1900" dirty="0">
                <a:latin typeface="Times New Roman" panose="02020603050405020304" pitchFamily="18" charset="0"/>
                <a:cs typeface="Times New Roman" panose="02020603050405020304" pitchFamily="18" charset="0"/>
              </a:rPr>
              <a:t>. С </a:t>
            </a:r>
            <a:r>
              <a:rPr lang="en-US" sz="1900" dirty="0" err="1">
                <a:latin typeface="Times New Roman" panose="02020603050405020304" pitchFamily="18" charset="0"/>
                <a:cs typeface="Times New Roman" panose="02020603050405020304" pitchFamily="18" charset="0"/>
              </a:rPr>
              <a:t>точки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зрения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политологии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средства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массовой</a:t>
            </a:r>
            <a:r>
              <a:rPr lang="en-US" sz="1900" dirty="0">
                <a:latin typeface="Times New Roman" panose="02020603050405020304" pitchFamily="18" charset="0"/>
                <a:cs typeface="Times New Roman" panose="02020603050405020304" pitchFamily="18" charset="0"/>
              </a:rPr>
              <a:t> информации – </a:t>
            </a:r>
            <a:r>
              <a:rPr lang="en-US" sz="1900" dirty="0" err="1">
                <a:latin typeface="Times New Roman" panose="02020603050405020304" pitchFamily="18" charset="0"/>
                <a:cs typeface="Times New Roman" panose="02020603050405020304" pitchFamily="18" charset="0"/>
              </a:rPr>
              <a:t>это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еще</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способ</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политической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пропаганды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агитации</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политической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манипуляции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населения</a:t>
            </a:r>
            <a:r>
              <a:rPr lang="en-US" sz="1900" dirty="0">
                <a:latin typeface="Times New Roman" panose="02020603050405020304" pitchFamily="18" charset="0"/>
                <a:cs typeface="Times New Roman" panose="02020603050405020304" pitchFamily="18" charset="0"/>
              </a:rPr>
              <a:t>.</a:t>
            </a:r>
          </a:p>
          <a:p>
            <a:r>
              <a:rPr lang="en-US" sz="1900" dirty="0" err="1">
                <a:latin typeface="Times New Roman" panose="02020603050405020304" pitchFamily="18" charset="0"/>
                <a:cs typeface="Times New Roman" panose="02020603050405020304" pitchFamily="18" charset="0"/>
              </a:rPr>
              <a:t>Первые</a:t>
            </a:r>
            <a:r>
              <a:rPr lang="en-US" sz="1900" dirty="0">
                <a:latin typeface="Times New Roman" panose="02020603050405020304" pitchFamily="18" charset="0"/>
                <a:cs typeface="Times New Roman" panose="02020603050405020304" pitchFamily="18" charset="0"/>
              </a:rPr>
              <a:t> СМИ </a:t>
            </a:r>
            <a:r>
              <a:rPr lang="en-US" sz="1900" dirty="0" err="1">
                <a:latin typeface="Times New Roman" panose="02020603050405020304" pitchFamily="18" charset="0"/>
                <a:cs typeface="Times New Roman" panose="02020603050405020304" pitchFamily="18" charset="0"/>
              </a:rPr>
              <a:t>появились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еще</a:t>
            </a:r>
            <a:r>
              <a:rPr lang="en-US" sz="1900" dirty="0">
                <a:latin typeface="Times New Roman" panose="02020603050405020304" pitchFamily="18" charset="0"/>
                <a:cs typeface="Times New Roman" panose="02020603050405020304" pitchFamily="18" charset="0"/>
              </a:rPr>
              <a:t> в </a:t>
            </a:r>
            <a:r>
              <a:rPr lang="en-US" sz="1900" dirty="0" err="1">
                <a:latin typeface="Times New Roman" panose="02020603050405020304" pitchFamily="18" charset="0"/>
                <a:cs typeface="Times New Roman" panose="02020603050405020304" pitchFamily="18" charset="0"/>
              </a:rPr>
              <a:t>древности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когда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глашатай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выходил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центральную</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площадь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оглашать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новый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королевский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указ</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последние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события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королевства</a:t>
            </a:r>
            <a:r>
              <a:rPr lang="en-US" sz="1900" dirty="0">
                <a:latin typeface="Times New Roman" panose="02020603050405020304" pitchFamily="18" charset="0"/>
                <a:cs typeface="Times New Roman" panose="02020603050405020304" pitchFamily="18" charset="0"/>
              </a:rPr>
              <a:t>.</a:t>
            </a:r>
          </a:p>
          <a:p>
            <a:r>
              <a:rPr lang="en-US" sz="1900" dirty="0" err="1">
                <a:latin typeface="Times New Roman" panose="02020603050405020304" pitchFamily="18" charset="0"/>
                <a:cs typeface="Times New Roman" panose="02020603050405020304" pitchFamily="18" charset="0"/>
              </a:rPr>
              <a:t>Сегодня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нельзя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представить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какую-либо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сферу</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нашей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жизни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без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информационных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отношений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без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возможности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получать</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использовать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необходимую</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информацию</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Такую</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информацию</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можно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получить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разных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источников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Интернета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радио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печатных</a:t>
            </a:r>
            <a:r>
              <a:rPr lang="en-US" sz="1900" dirty="0">
                <a:latin typeface="Times New Roman" panose="02020603050405020304" pitchFamily="18" charset="0"/>
                <a:cs typeface="Times New Roman" panose="02020603050405020304" pitchFamily="18" charset="0"/>
              </a:rPr>
              <a:t> СМИ – </a:t>
            </a:r>
            <a:r>
              <a:rPr lang="en-US" sz="1900" dirty="0" err="1">
                <a:latin typeface="Times New Roman" panose="02020603050405020304" pitchFamily="18" charset="0"/>
                <a:cs typeface="Times New Roman" panose="02020603050405020304" pitchFamily="18" charset="0"/>
              </a:rPr>
              <a:t>журналов</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газет</a:t>
            </a:r>
            <a:r>
              <a:rPr lang="en-US" sz="1900" dirty="0">
                <a:latin typeface="Times New Roman" panose="02020603050405020304" pitchFamily="18" charset="0"/>
                <a:cs typeface="Times New Roman" panose="02020603050405020304" pitchFamily="18" charset="0"/>
              </a:rPr>
              <a:t>. </a:t>
            </a:r>
          </a:p>
          <a:p>
            <a:r>
              <a:rPr lang="en-US" sz="1900" dirty="0" err="1">
                <a:latin typeface="Times New Roman" panose="02020603050405020304" pitchFamily="18" charset="0"/>
                <a:cs typeface="Times New Roman" panose="02020603050405020304" pitchFamily="18" charset="0"/>
              </a:rPr>
              <a:t>Печатные</a:t>
            </a:r>
            <a:r>
              <a:rPr lang="en-US" sz="1900" dirty="0">
                <a:latin typeface="Times New Roman" panose="02020603050405020304" pitchFamily="18" charset="0"/>
                <a:cs typeface="Times New Roman" panose="02020603050405020304" pitchFamily="18" charset="0"/>
              </a:rPr>
              <a:t> СМИ </a:t>
            </a:r>
            <a:r>
              <a:rPr lang="en-US" sz="1900" dirty="0" err="1">
                <a:latin typeface="Times New Roman" panose="02020603050405020304" pitchFamily="18" charset="0"/>
                <a:cs typeface="Times New Roman" panose="02020603050405020304" pitchFamily="18" charset="0"/>
              </a:rPr>
              <a:t>были</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остаются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одним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главных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источников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распространения</a:t>
            </a:r>
            <a:r>
              <a:rPr lang="en-US" sz="1900" dirty="0">
                <a:latin typeface="Times New Roman" panose="02020603050405020304" pitchFamily="18" charset="0"/>
                <a:cs typeface="Times New Roman" panose="02020603050405020304" pitchFamily="18" charset="0"/>
              </a:rPr>
              <a:t> информации </a:t>
            </a:r>
            <a:r>
              <a:rPr lang="en-US" sz="1900" dirty="0" err="1">
                <a:latin typeface="Times New Roman" panose="02020603050405020304" pitchFamily="18" charset="0"/>
                <a:cs typeface="Times New Roman" panose="02020603050405020304" pitchFamily="18" charset="0"/>
              </a:rPr>
              <a:t>независимо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того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что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идёт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быстрый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рост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компьютерных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технологий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Информация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стоит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месте</a:t>
            </a:r>
            <a:r>
              <a:rPr lang="en-US" sz="1900" dirty="0">
                <a:latin typeface="Times New Roman" panose="02020603050405020304" pitchFamily="18" charset="0"/>
                <a:cs typeface="Times New Roman" panose="02020603050405020304" pitchFamily="18" charset="0"/>
              </a:rPr>
              <a:t>, а </a:t>
            </a:r>
            <a:r>
              <a:rPr lang="en-US" sz="1900" dirty="0" err="1">
                <a:latin typeface="Times New Roman" panose="02020603050405020304" pitchFamily="18" charset="0"/>
                <a:cs typeface="Times New Roman" panose="02020603050405020304" pitchFamily="18" charset="0"/>
              </a:rPr>
              <a:t>продолжает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расширяться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увеличивать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количество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газет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журналов</a:t>
            </a:r>
            <a:r>
              <a:rPr lang="en-US" sz="1900" dirty="0">
                <a:latin typeface="Times New Roman" panose="02020603050405020304" pitchFamily="18" charset="0"/>
                <a:cs typeface="Times New Roman" panose="02020603050405020304" pitchFamily="18" charset="0"/>
              </a:rPr>
              <a:t> и т. д. </a:t>
            </a:r>
          </a:p>
          <a:p>
            <a:r>
              <a:rPr lang="en-US" sz="1900" dirty="0">
                <a:latin typeface="Times New Roman" panose="02020603050405020304" pitchFamily="18" charset="0"/>
                <a:cs typeface="Times New Roman" panose="02020603050405020304" pitchFamily="18" charset="0"/>
              </a:rPr>
              <a:t>С </a:t>
            </a:r>
            <a:r>
              <a:rPr lang="en-US" sz="1900" dirty="0" err="1">
                <a:latin typeface="Times New Roman" panose="02020603050405020304" pitchFamily="18" charset="0"/>
                <a:cs typeface="Times New Roman" panose="02020603050405020304" pitchFamily="18" charset="0"/>
              </a:rPr>
              <a:t>развитием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современных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технологий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развились</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средства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массовой</a:t>
            </a:r>
            <a:r>
              <a:rPr lang="en-US" sz="1900" dirty="0">
                <a:latin typeface="Times New Roman" panose="02020603050405020304" pitchFamily="18" charset="0"/>
                <a:cs typeface="Times New Roman" panose="02020603050405020304" pitchFamily="18" charset="0"/>
              </a:rPr>
              <a:t> информации. У </a:t>
            </a:r>
            <a:r>
              <a:rPr lang="en-US" sz="1900" dirty="0" err="1">
                <a:latin typeface="Times New Roman" panose="02020603050405020304" pitchFamily="18" charset="0"/>
                <a:cs typeface="Times New Roman" panose="02020603050405020304" pitchFamily="18" charset="0"/>
              </a:rPr>
              <a:t>классической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прессы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газеты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журналы</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другая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периодика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появились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конкуренты</a:t>
            </a:r>
            <a:r>
              <a:rPr lang="en-US" sz="1900" dirty="0">
                <a:latin typeface="Times New Roman" panose="02020603050405020304" pitchFamily="18" charset="0"/>
                <a:cs typeface="Times New Roman" panose="02020603050405020304" pitchFamily="18" charset="0"/>
              </a:rPr>
              <a:t> – </a:t>
            </a:r>
            <a:r>
              <a:rPr lang="en-US" sz="1900" dirty="0" err="1">
                <a:latin typeface="Times New Roman" panose="02020603050405020304" pitchFamily="18" charset="0"/>
                <a:cs typeface="Times New Roman" panose="02020603050405020304" pitchFamily="18" charset="0"/>
              </a:rPr>
              <a:t>радио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телевидение</a:t>
            </a:r>
            <a:r>
              <a:rPr lang="en-US" sz="1900" dirty="0">
                <a:latin typeface="Times New Roman" panose="02020603050405020304" pitchFamily="18" charset="0"/>
                <a:cs typeface="Times New Roman" panose="02020603050405020304" pitchFamily="18" charset="0"/>
              </a:rPr>
              <a:t>, а </a:t>
            </a:r>
            <a:r>
              <a:rPr lang="en-US" sz="1900" dirty="0" err="1">
                <a:latin typeface="Times New Roman" panose="02020603050405020304" pitchFamily="18" charset="0"/>
                <a:cs typeface="Times New Roman" panose="02020603050405020304" pitchFamily="18" charset="0"/>
              </a:rPr>
              <a:t>затем</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интерне</a:t>
            </a:r>
            <a:r>
              <a:rPr lang="en-US" sz="1900" dirty="0" err="1"/>
              <a:t>т</a:t>
            </a:r>
            <a:r>
              <a:rPr lang="en-US" sz="1900"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История СМИ</a:t>
            </a:r>
          </a:p>
        </p:txBody>
      </p:sp>
      <p:sp>
        <p:nvSpPr>
          <p:cNvPr id="3" name="Content Placeholder 2"/>
          <p:cNvSpPr>
            <a:spLocks noGrp="1"/>
          </p:cNvSpPr>
          <p:nvPr>
            <p:ph sz="half" idx="1"/>
          </p:nvPr>
        </p:nvSpPr>
        <p:spPr>
          <a:xfrm>
            <a:off x="609600" y="1600200"/>
            <a:ext cx="11451590" cy="4526280"/>
          </a:xfrm>
        </p:spPr>
        <p:txBody>
          <a:bodyPr/>
          <a:lstStyle/>
          <a:p>
            <a:r>
              <a:rPr lang="en-US" sz="1900" dirty="0" err="1">
                <a:latin typeface="Times New Roman" panose="02020603050405020304" pitchFamily="18" charset="0"/>
                <a:cs typeface="Times New Roman" panose="02020603050405020304" pitchFamily="18" charset="0"/>
              </a:rPr>
              <a:t>Телевидение</a:t>
            </a:r>
            <a:r>
              <a:rPr lang="en-US" sz="1900" dirty="0">
                <a:latin typeface="Times New Roman" panose="02020603050405020304" pitchFamily="18" charset="0"/>
                <a:cs typeface="Times New Roman" panose="02020603050405020304" pitchFamily="18" charset="0"/>
              </a:rPr>
              <a:t>                                                                        </a:t>
            </a:r>
          </a:p>
          <a:p>
            <a:r>
              <a:rPr lang="en-US" sz="1900" dirty="0" err="1">
                <a:latin typeface="Times New Roman" panose="02020603050405020304" pitchFamily="18" charset="0"/>
                <a:cs typeface="Times New Roman" panose="02020603050405020304" pitchFamily="18" charset="0"/>
              </a:rPr>
              <a:t>Регулярное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телевизионное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вещание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началось</a:t>
            </a:r>
            <a:r>
              <a:rPr lang="en-US" sz="1900" dirty="0">
                <a:latin typeface="Times New Roman" panose="02020603050405020304" pitchFamily="18" charset="0"/>
                <a:cs typeface="Times New Roman" panose="02020603050405020304" pitchFamily="18" charset="0"/>
              </a:rPr>
              <a:t> в СССР 1 </a:t>
            </a:r>
            <a:r>
              <a:rPr lang="en-US" sz="1900" dirty="0" err="1">
                <a:latin typeface="Times New Roman" panose="02020603050405020304" pitchFamily="18" charset="0"/>
                <a:cs typeface="Times New Roman" panose="02020603050405020304" pitchFamily="18" charset="0"/>
              </a:rPr>
              <a:t>октября</a:t>
            </a:r>
            <a:r>
              <a:rPr lang="en-US" sz="1900" dirty="0">
                <a:latin typeface="Times New Roman" panose="02020603050405020304" pitchFamily="18" charset="0"/>
                <a:cs typeface="Times New Roman" panose="02020603050405020304" pitchFamily="18" charset="0"/>
              </a:rPr>
              <a:t> 1931 </a:t>
            </a:r>
            <a:r>
              <a:rPr lang="en-US" sz="1900" dirty="0" err="1">
                <a:latin typeface="Times New Roman" panose="02020603050405020304" pitchFamily="18" charset="0"/>
                <a:cs typeface="Times New Roman" panose="02020603050405020304" pitchFamily="18" charset="0"/>
              </a:rPr>
              <a:t>года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Передачи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оптико-механического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телевидения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принимались</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во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многих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городах</a:t>
            </a:r>
            <a:r>
              <a:rPr lang="en-US" sz="1900" dirty="0">
                <a:latin typeface="Times New Roman" panose="02020603050405020304" pitchFamily="18" charset="0"/>
                <a:cs typeface="Times New Roman" panose="02020603050405020304" pitchFamily="18" charset="0"/>
              </a:rPr>
              <a:t>, в </a:t>
            </a:r>
            <a:r>
              <a:rPr lang="en-US" sz="1900" dirty="0" err="1">
                <a:latin typeface="Times New Roman" panose="02020603050405020304" pitchFamily="18" charset="0"/>
                <a:cs typeface="Times New Roman" panose="02020603050405020304" pitchFamily="18" charset="0"/>
              </a:rPr>
              <a:t>том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числе</a:t>
            </a:r>
            <a:r>
              <a:rPr lang="en-US" sz="1900" dirty="0">
                <a:latin typeface="Times New Roman" panose="02020603050405020304" pitchFamily="18" charset="0"/>
                <a:cs typeface="Times New Roman" panose="02020603050405020304" pitchFamily="18" charset="0"/>
              </a:rPr>
              <a:t> в </a:t>
            </a:r>
            <a:r>
              <a:rPr lang="en-US" sz="1900" dirty="0" err="1">
                <a:latin typeface="Times New Roman" panose="02020603050405020304" pitchFamily="18" charset="0"/>
                <a:cs typeface="Times New Roman" panose="02020603050405020304" pitchFamily="18" charset="0"/>
              </a:rPr>
              <a:t>Ленинграде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Нижнем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Новгороде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Томске</a:t>
            </a:r>
            <a:r>
              <a:rPr lang="en-US" sz="1900" dirty="0">
                <a:latin typeface="Times New Roman" panose="02020603050405020304" pitchFamily="18" charset="0"/>
                <a:cs typeface="Times New Roman" panose="02020603050405020304" pitchFamily="18" charset="0"/>
              </a:rPr>
              <a:t>.</a:t>
            </a:r>
          </a:p>
          <a:p>
            <a:r>
              <a:rPr lang="en-US" sz="1900" dirty="0" err="1">
                <a:latin typeface="Times New Roman" panose="02020603050405020304" pitchFamily="18" charset="0"/>
                <a:cs typeface="Times New Roman" panose="02020603050405020304" pitchFamily="18" charset="0"/>
              </a:rPr>
              <a:t>На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сегодняшний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день</a:t>
            </a:r>
            <a:r>
              <a:rPr lang="en-US" sz="1900" dirty="0">
                <a:latin typeface="Times New Roman" panose="02020603050405020304" pitchFamily="18" charset="0"/>
                <a:cs typeface="Times New Roman" panose="02020603050405020304" pitchFamily="18" charset="0"/>
              </a:rPr>
              <a:t> в РФ </a:t>
            </a:r>
            <a:r>
              <a:rPr lang="en-US" sz="1900" dirty="0" err="1">
                <a:latin typeface="Times New Roman" panose="02020603050405020304" pitchFamily="18" charset="0"/>
                <a:cs typeface="Times New Roman" panose="02020603050405020304" pitchFamily="18" charset="0"/>
              </a:rPr>
              <a:t>вещают</a:t>
            </a:r>
            <a:r>
              <a:rPr lang="en-US" sz="1900" dirty="0">
                <a:latin typeface="Times New Roman" panose="02020603050405020304" pitchFamily="18" charset="0"/>
                <a:cs typeface="Times New Roman" panose="02020603050405020304" pitchFamily="18" charset="0"/>
              </a:rPr>
              <a:t>: 16 </a:t>
            </a:r>
            <a:r>
              <a:rPr lang="en-US" sz="1900" dirty="0" err="1">
                <a:latin typeface="Times New Roman" panose="02020603050405020304" pitchFamily="18" charset="0"/>
                <a:cs typeface="Times New Roman" panose="02020603050405020304" pitchFamily="18" charset="0"/>
              </a:rPr>
              <a:t>общероссийских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около</a:t>
            </a:r>
            <a:r>
              <a:rPr lang="en-US" sz="1900" dirty="0">
                <a:latin typeface="Times New Roman" panose="02020603050405020304" pitchFamily="18" charset="0"/>
                <a:cs typeface="Times New Roman" panose="02020603050405020304" pitchFamily="18" charset="0"/>
              </a:rPr>
              <a:t> 117 </a:t>
            </a:r>
            <a:r>
              <a:rPr lang="en-US" sz="1900" dirty="0" err="1">
                <a:latin typeface="Times New Roman" panose="02020603050405020304" pitchFamily="18" charset="0"/>
                <a:cs typeface="Times New Roman" panose="02020603050405020304" pitchFamily="18" charset="0"/>
              </a:rPr>
              <a:t>спутниковых</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кабельных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7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вещающих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за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пределы</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России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около</a:t>
            </a:r>
            <a:r>
              <a:rPr lang="en-US" sz="1900" dirty="0">
                <a:latin typeface="Times New Roman" panose="02020603050405020304" pitchFamily="18" charset="0"/>
                <a:cs typeface="Times New Roman" panose="02020603050405020304" pitchFamily="18" charset="0"/>
              </a:rPr>
              <a:t> 180 </a:t>
            </a:r>
            <a:r>
              <a:rPr lang="en-US" sz="1900" dirty="0" err="1">
                <a:latin typeface="Times New Roman" panose="02020603050405020304" pitchFamily="18" charset="0"/>
                <a:cs typeface="Times New Roman" panose="02020603050405020304" pitchFamily="18" charset="0"/>
              </a:rPr>
              <a:t>региональных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около</a:t>
            </a:r>
            <a:r>
              <a:rPr lang="en-US" sz="1900" dirty="0">
                <a:latin typeface="Times New Roman" panose="02020603050405020304" pitchFamily="18" charset="0"/>
                <a:cs typeface="Times New Roman" panose="02020603050405020304" pitchFamily="18" charset="0"/>
              </a:rPr>
              <a:t> 30 </a:t>
            </a:r>
            <a:r>
              <a:rPr lang="en-US" sz="1900" dirty="0" err="1">
                <a:latin typeface="Times New Roman" panose="02020603050405020304" pitchFamily="18" charset="0"/>
                <a:cs typeface="Times New Roman" panose="02020603050405020304" pitchFamily="18" charset="0"/>
              </a:rPr>
              <a:t>каналов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малых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городов</a:t>
            </a:r>
            <a:r>
              <a:rPr lang="en-US" sz="1900" dirty="0">
                <a:latin typeface="Times New Roman" panose="02020603050405020304" pitchFamily="18" charset="0"/>
                <a:cs typeface="Times New Roman" panose="02020603050405020304" pitchFamily="18" charset="0"/>
              </a:rPr>
              <a:t> и </a:t>
            </a:r>
            <a:r>
              <a:rPr lang="en-US" sz="1900" dirty="0" err="1">
                <a:latin typeface="Times New Roman" panose="02020603050405020304" pitchFamily="18" charset="0"/>
                <a:cs typeface="Times New Roman" panose="02020603050405020304" pitchFamily="18" charset="0"/>
              </a:rPr>
              <a:t>сёл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Общее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количество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примерно</a:t>
            </a:r>
            <a:r>
              <a:rPr lang="en-US" sz="1900" dirty="0">
                <a:latin typeface="Times New Roman" panose="02020603050405020304" pitchFamily="18" charset="0"/>
                <a:cs typeface="Times New Roman" panose="02020603050405020304" pitchFamily="18" charset="0"/>
              </a:rPr>
              <a:t> 330.</a:t>
            </a:r>
          </a:p>
          <a:p>
            <a:r>
              <a:rPr lang="en-US" sz="1900" dirty="0" err="1">
                <a:latin typeface="Times New Roman" panose="02020603050405020304" pitchFamily="18" charset="0"/>
                <a:cs typeface="Times New Roman" panose="02020603050405020304" pitchFamily="18" charset="0"/>
              </a:rPr>
              <a:t>Наиболее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популярные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из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них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Первый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канал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Россия</a:t>
            </a:r>
            <a:r>
              <a:rPr lang="en-US" sz="1900" dirty="0">
                <a:latin typeface="Times New Roman" panose="02020603050405020304" pitchFamily="18" charset="0"/>
                <a:cs typeface="Times New Roman" panose="02020603050405020304" pitchFamily="18" charset="0"/>
              </a:rPr>
              <a:t> 1, НТВ, ТНТ, РЕН ТВ, СТС, </a:t>
            </a:r>
            <a:r>
              <a:rPr lang="en-US" sz="1900" dirty="0" err="1">
                <a:latin typeface="Times New Roman" panose="02020603050405020304" pitchFamily="18" charset="0"/>
                <a:cs typeface="Times New Roman" panose="02020603050405020304" pitchFamily="18" charset="0"/>
              </a:rPr>
              <a:t>Культура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Домашний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Пятый</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канал</a:t>
            </a:r>
            <a:r>
              <a:rPr lang="en-US" sz="1900" dirty="0">
                <a:latin typeface="Times New Roman" panose="02020603050405020304" pitchFamily="18" charset="0"/>
                <a:cs typeface="Times New Roman" panose="02020603050405020304" pitchFamily="18" charset="0"/>
              </a:rPr>
              <a:t>, ТВ </a:t>
            </a:r>
            <a:r>
              <a:rPr lang="en-US" sz="1900" dirty="0" err="1">
                <a:latin typeface="Times New Roman" panose="02020603050405020304" pitchFamily="18" charset="0"/>
                <a:cs typeface="Times New Roman" panose="02020603050405020304" pitchFamily="18" charset="0"/>
              </a:rPr>
              <a:t>Центр</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Матч</a:t>
            </a:r>
            <a:r>
              <a:rPr lang="en-US" sz="1900" dirty="0">
                <a:latin typeface="Times New Roman" panose="02020603050405020304" pitchFamily="18" charset="0"/>
                <a:cs typeface="Times New Roman" panose="02020603050405020304" pitchFamily="18" charset="0"/>
              </a:rPr>
              <a:t> ТВ, </a:t>
            </a:r>
            <a:r>
              <a:rPr lang="en-US" sz="1900" dirty="0" err="1">
                <a:latin typeface="Times New Roman" panose="02020603050405020304" pitchFamily="18" charset="0"/>
                <a:cs typeface="Times New Roman" panose="02020603050405020304" pitchFamily="18" charset="0"/>
              </a:rPr>
              <a:t>Че</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Муз</a:t>
            </a:r>
            <a:r>
              <a:rPr lang="en-US" sz="1900" dirty="0">
                <a:latin typeface="Times New Roman" panose="02020603050405020304" pitchFamily="18" charset="0"/>
                <a:cs typeface="Times New Roman" panose="02020603050405020304" pitchFamily="18" charset="0"/>
              </a:rPr>
              <a:t>-ТВ, OCEAN-TV, MTV, ТВ3, A-</a:t>
            </a:r>
            <a:r>
              <a:rPr lang="en-US" sz="1900" dirty="0" err="1">
                <a:latin typeface="Times New Roman" panose="02020603050405020304" pitchFamily="18" charset="0"/>
                <a:cs typeface="Times New Roman" panose="02020603050405020304" pitchFamily="18" charset="0"/>
              </a:rPr>
              <a:t>ONE,Канал</a:t>
            </a:r>
            <a:r>
              <a:rPr lang="en-US" sz="1900" dirty="0">
                <a:latin typeface="Times New Roman" panose="02020603050405020304" pitchFamily="18" charset="0"/>
                <a:cs typeface="Times New Roman" panose="02020603050405020304" pitchFamily="18" charset="0"/>
              </a:rPr>
              <a:t> Disney, 2×2, РБК, </a:t>
            </a:r>
            <a:r>
              <a:rPr lang="en-US" sz="1900" dirty="0" err="1">
                <a:latin typeface="Times New Roman" panose="02020603050405020304" pitchFamily="18" charset="0"/>
                <a:cs typeface="Times New Roman" panose="02020603050405020304" pitchFamily="18" charset="0"/>
              </a:rPr>
              <a:t>Звезда</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Карусель</a:t>
            </a:r>
            <a:r>
              <a:rPr lang="en-US" sz="1900" dirty="0">
                <a:latin typeface="Times New Roman" panose="02020603050405020304" pitchFamily="18" charset="0"/>
                <a:cs typeface="Times New Roman" panose="02020603050405020304" pitchFamily="18" charset="0"/>
              </a:rPr>
              <a:t>, Bridge TV, </a:t>
            </a:r>
            <a:r>
              <a:rPr lang="en-US" sz="1900" dirty="0" err="1">
                <a:latin typeface="Times New Roman" panose="02020603050405020304" pitchFamily="18" charset="0"/>
                <a:cs typeface="Times New Roman" panose="02020603050405020304" pitchFamily="18" charset="0"/>
              </a:rPr>
              <a:t>Евроновости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Мир</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Спас</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Союз</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Благовест</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Ностальгия</a:t>
            </a:r>
            <a:r>
              <a:rPr lang="en-US" sz="1900" dirty="0">
                <a:latin typeface="Times New Roman" panose="02020603050405020304" pitchFamily="18" charset="0"/>
                <a:cs typeface="Times New Roman" panose="02020603050405020304" pitchFamily="18" charset="0"/>
              </a:rPr>
              <a:t>, ТДК и </a:t>
            </a:r>
            <a:r>
              <a:rPr lang="en-US" sz="1900" dirty="0" err="1">
                <a:latin typeface="Times New Roman" panose="02020603050405020304" pitchFamily="18" charset="0"/>
                <a:cs typeface="Times New Roman" panose="02020603050405020304" pitchFamily="18" charset="0"/>
              </a:rPr>
              <a:t>множество</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других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спутниковых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кабельных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региональных</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телеканалов</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Самым</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близким</a:t>
            </a:r>
            <a:r>
              <a:rPr lang="en-US" sz="1900" dirty="0">
                <a:latin typeface="Times New Roman" panose="02020603050405020304" pitchFamily="18" charset="0"/>
                <a:cs typeface="Times New Roman" panose="02020603050405020304" pitchFamily="18" charset="0"/>
              </a:rPr>
              <a:t> к </a:t>
            </a:r>
            <a:r>
              <a:rPr lang="en-US" sz="1900" dirty="0" err="1">
                <a:latin typeface="Times New Roman" panose="02020603050405020304" pitchFamily="18" charset="0"/>
                <a:cs typeface="Times New Roman" panose="02020603050405020304" pitchFamily="18" charset="0"/>
              </a:rPr>
              <a:t>оппозиции</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является</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телеканал</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Дождь</a:t>
            </a:r>
            <a:r>
              <a:rPr lang="en-US" sz="1900" dirty="0">
                <a:latin typeface="Times New Roman" panose="02020603050405020304" pitchFamily="18" charset="0"/>
                <a:cs typeface="Times New Roman" panose="02020603050405020304" pitchFamily="18" charset="0"/>
              </a:rPr>
              <a:t>».</a:t>
            </a:r>
          </a:p>
        </p:txBody>
      </p:sp>
      <p:pic>
        <p:nvPicPr>
          <p:cNvPr id="6" name="Content Placeholder 3" descr="scale_1200[1]"/>
          <p:cNvPicPr>
            <a:picLocks noGrp="1" noChangeAspect="1"/>
          </p:cNvPicPr>
          <p:nvPr>
            <p:ph sz="half" idx="2"/>
          </p:nvPr>
        </p:nvPicPr>
        <p:blipFill>
          <a:blip r:embed="rId2" cstate="print"/>
          <a:stretch>
            <a:fillRect/>
          </a:stretch>
        </p:blipFill>
        <p:spPr>
          <a:xfrm>
            <a:off x="7756525" y="5101590"/>
            <a:ext cx="4439285" cy="1732280"/>
          </a:xfrm>
          <a:prstGeom prst="rect">
            <a:avLst/>
          </a:prstGeom>
          <a:noFill/>
          <a:ln w="9525">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en-US"/>
              <a:t>Газеты</a:t>
            </a:r>
          </a:p>
        </p:txBody>
      </p:sp>
      <p:sp>
        <p:nvSpPr>
          <p:cNvPr id="3" name="Content Placeholder 2"/>
          <p:cNvSpPr>
            <a:spLocks noGrp="1"/>
          </p:cNvSpPr>
          <p:nvPr>
            <p:ph sz="half" idx="1"/>
          </p:nvPr>
        </p:nvSpPr>
        <p:spPr>
          <a:xfrm>
            <a:off x="609600" y="1257935"/>
            <a:ext cx="5384800" cy="5440680"/>
          </a:xfrm>
        </p:spPr>
        <p:txBody>
          <a:bodyPr/>
          <a:lstStyle/>
          <a:p>
            <a:pPr marL="0" indent="0">
              <a:buNone/>
            </a:pPr>
            <a:endParaRPr lang="en-US" sz="1600" dirty="0"/>
          </a:p>
          <a:p>
            <a:r>
              <a:rPr lang="en-US" sz="1800" dirty="0">
                <a:latin typeface="Times New Roman" panose="02020603050405020304" pitchFamily="18" charset="0"/>
                <a:cs typeface="Times New Roman" panose="02020603050405020304" pitchFamily="18" charset="0"/>
              </a:rPr>
              <a:t>16 </a:t>
            </a:r>
            <a:r>
              <a:rPr lang="en-US" sz="1800" dirty="0" err="1">
                <a:latin typeface="Times New Roman" panose="02020603050405020304" pitchFamily="18" charset="0"/>
                <a:cs typeface="Times New Roman" panose="02020603050405020304" pitchFamily="18" charset="0"/>
              </a:rPr>
              <a:t>декабря</a:t>
            </a:r>
            <a:r>
              <a:rPr lang="en-US" sz="1800" dirty="0">
                <a:latin typeface="Times New Roman" panose="02020603050405020304" pitchFamily="18" charset="0"/>
                <a:cs typeface="Times New Roman" panose="02020603050405020304" pitchFamily="18" charset="0"/>
              </a:rPr>
              <a:t> 1702 </a:t>
            </a:r>
            <a:r>
              <a:rPr lang="en-US" sz="1800" dirty="0" err="1">
                <a:latin typeface="Times New Roman" panose="02020603050405020304" pitchFamily="18" charset="0"/>
                <a:cs typeface="Times New Roman" panose="02020603050405020304" pitchFamily="18" charset="0"/>
              </a:rPr>
              <a:t>года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Петр</a:t>
            </a:r>
            <a:r>
              <a:rPr lang="en-US" sz="1800" dirty="0">
                <a:latin typeface="Times New Roman" panose="02020603050405020304" pitchFamily="18" charset="0"/>
                <a:cs typeface="Times New Roman" panose="02020603050405020304" pitchFamily="18" charset="0"/>
              </a:rPr>
              <a:t> I </a:t>
            </a:r>
            <a:r>
              <a:rPr lang="en-US" sz="1800" dirty="0" err="1">
                <a:latin typeface="Times New Roman" panose="02020603050405020304" pitchFamily="18" charset="0"/>
                <a:cs typeface="Times New Roman" panose="02020603050405020304" pitchFamily="18" charset="0"/>
              </a:rPr>
              <a:t>подписывает</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указ</a:t>
            </a:r>
            <a:r>
              <a:rPr lang="en-US" sz="1800" dirty="0">
                <a:latin typeface="Times New Roman" panose="02020603050405020304" pitchFamily="18" charset="0"/>
                <a:cs typeface="Times New Roman" panose="02020603050405020304" pitchFamily="18" charset="0"/>
              </a:rPr>
              <a:t> о </a:t>
            </a:r>
            <a:r>
              <a:rPr lang="en-US" sz="1800" dirty="0" err="1">
                <a:latin typeface="Times New Roman" panose="02020603050405020304" pitchFamily="18" charset="0"/>
                <a:cs typeface="Times New Roman" panose="02020603050405020304" pitchFamily="18" charset="0"/>
              </a:rPr>
              <a:t>создании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первой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русской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печатной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газеты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Ведомости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Прежде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чем</a:t>
            </a:r>
            <a:r>
              <a:rPr lang="en-US" sz="1800" dirty="0">
                <a:latin typeface="Times New Roman" panose="02020603050405020304" pitchFamily="18" charset="0"/>
                <a:cs typeface="Times New Roman" panose="02020603050405020304" pitchFamily="18" charset="0"/>
              </a:rPr>
              <a:t> в </a:t>
            </a:r>
            <a:r>
              <a:rPr lang="en-US" sz="1800" dirty="0" err="1">
                <a:latin typeface="Times New Roman" panose="02020603050405020304" pitchFamily="18" charset="0"/>
                <a:cs typeface="Times New Roman" panose="02020603050405020304" pitchFamily="18" charset="0"/>
              </a:rPr>
              <a:t>России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появились</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печатные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газеты</a:t>
            </a:r>
            <a:r>
              <a:rPr lang="en-US" sz="1800" dirty="0">
                <a:latin typeface="Times New Roman" panose="02020603050405020304" pitchFamily="18" charset="0"/>
                <a:cs typeface="Times New Roman" panose="02020603050405020304" pitchFamily="18" charset="0"/>
              </a:rPr>
              <a:t>, в </a:t>
            </a:r>
            <a:r>
              <a:rPr lang="en-US" sz="1800" dirty="0" err="1">
                <a:latin typeface="Times New Roman" panose="02020603050405020304" pitchFamily="18" charset="0"/>
                <a:cs typeface="Times New Roman" panose="02020603050405020304" pitchFamily="18" charset="0"/>
              </a:rPr>
              <a:t>Посольском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приказе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долгое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время</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для</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царя</a:t>
            </a:r>
            <a:r>
              <a:rPr lang="en-US" sz="1800" dirty="0">
                <a:latin typeface="Times New Roman" panose="02020603050405020304" pitchFamily="18" charset="0"/>
                <a:cs typeface="Times New Roman" panose="02020603050405020304" pitchFamily="18" charset="0"/>
              </a:rPr>
              <a:t> и </a:t>
            </a:r>
            <a:r>
              <a:rPr lang="en-US" sz="1800" dirty="0" err="1">
                <a:latin typeface="Times New Roman" panose="02020603050405020304" pitchFamily="18" charset="0"/>
                <a:cs typeface="Times New Roman" panose="02020603050405020304" pitchFamily="18" charset="0"/>
              </a:rPr>
              <a:t>бояр</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составляли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периодические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рукописные</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обзоры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немецкой</a:t>
            </a:r>
            <a:r>
              <a:rPr lang="en-US" sz="1800" dirty="0">
                <a:latin typeface="Times New Roman" panose="02020603050405020304" pitchFamily="18" charset="0"/>
                <a:cs typeface="Times New Roman" panose="02020603050405020304" pitchFamily="18" charset="0"/>
              </a:rPr>
              <a:t> и </a:t>
            </a:r>
            <a:r>
              <a:rPr lang="en-US" sz="1800" dirty="0" err="1">
                <a:latin typeface="Times New Roman" panose="02020603050405020304" pitchFamily="18" charset="0"/>
                <a:cs typeface="Times New Roman" panose="02020603050405020304" pitchFamily="18" charset="0"/>
              </a:rPr>
              <a:t>голландской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прессы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называли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курантами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Перед</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изданием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куранты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редактировались</a:t>
            </a:r>
            <a:r>
              <a:rPr lang="en-US" sz="1800" dirty="0">
                <a:latin typeface="Times New Roman" panose="02020603050405020304" pitchFamily="18" charset="0"/>
                <a:cs typeface="Times New Roman" panose="02020603050405020304" pitchFamily="18" charset="0"/>
              </a:rPr>
              <a:t>. В </a:t>
            </a:r>
            <a:r>
              <a:rPr lang="en-US" sz="1800" dirty="0" err="1">
                <a:latin typeface="Times New Roman" panose="02020603050405020304" pitchFamily="18" charset="0"/>
                <a:cs typeface="Times New Roman" panose="02020603050405020304" pitchFamily="18" charset="0"/>
              </a:rPr>
              <a:t>нескольких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случаях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Пётр</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сам</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проводил</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корректуру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Первый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сохранившийся</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выпуск</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этой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газеты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издан</a:t>
            </a:r>
            <a:r>
              <a:rPr lang="en-US" sz="1800" dirty="0">
                <a:latin typeface="Times New Roman" panose="02020603050405020304" pitchFamily="18" charset="0"/>
                <a:cs typeface="Times New Roman" panose="02020603050405020304" pitchFamily="18" charset="0"/>
              </a:rPr>
              <a:t> в </a:t>
            </a:r>
            <a:r>
              <a:rPr lang="en-US" sz="1800" dirty="0" err="1">
                <a:latin typeface="Times New Roman" panose="02020603050405020304" pitchFamily="18" charset="0"/>
                <a:cs typeface="Times New Roman" panose="02020603050405020304" pitchFamily="18" charset="0"/>
              </a:rPr>
              <a:t>Москве</a:t>
            </a:r>
            <a:r>
              <a:rPr lang="en-US" sz="1800" dirty="0">
                <a:latin typeface="Times New Roman" panose="02020603050405020304" pitchFamily="18" charset="0"/>
                <a:cs typeface="Times New Roman" panose="02020603050405020304" pitchFamily="18" charset="0"/>
              </a:rPr>
              <a:t> 2 (13) </a:t>
            </a:r>
            <a:r>
              <a:rPr lang="en-US" sz="1800" dirty="0" err="1">
                <a:latin typeface="Times New Roman" panose="02020603050405020304" pitchFamily="18" charset="0"/>
                <a:cs typeface="Times New Roman" panose="02020603050405020304" pitchFamily="18" charset="0"/>
              </a:rPr>
              <a:t>января</a:t>
            </a:r>
            <a:r>
              <a:rPr lang="en-US" sz="1800" dirty="0">
                <a:latin typeface="Times New Roman" panose="02020603050405020304" pitchFamily="18" charset="0"/>
                <a:cs typeface="Times New Roman" panose="02020603050405020304" pitchFamily="18" charset="0"/>
              </a:rPr>
              <a:t> 1703 </a:t>
            </a:r>
            <a:r>
              <a:rPr lang="en-US" sz="1800" dirty="0" err="1">
                <a:latin typeface="Times New Roman" panose="02020603050405020304" pitchFamily="18" charset="0"/>
                <a:cs typeface="Times New Roman" panose="02020603050405020304" pitchFamily="18" charset="0"/>
              </a:rPr>
              <a:t>года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годовщина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этой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даты</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отмечается</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как</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День</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российской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печати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Газета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представляла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собой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восьмушку</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листа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почти</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без</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полей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церковного</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шрифта</a:t>
            </a:r>
            <a:r>
              <a:rPr lang="en-US" sz="1800" dirty="0">
                <a:latin typeface="Times New Roman" panose="02020603050405020304" pitchFamily="18" charset="0"/>
                <a:cs typeface="Times New Roman" panose="02020603050405020304" pitchFamily="18" charset="0"/>
              </a:rPr>
              <a:t> (в </a:t>
            </a:r>
            <a:r>
              <a:rPr lang="en-US" sz="1800" dirty="0" err="1">
                <a:latin typeface="Times New Roman" panose="02020603050405020304" pitchFamily="18" charset="0"/>
                <a:cs typeface="Times New Roman" panose="02020603050405020304" pitchFamily="18" charset="0"/>
              </a:rPr>
              <a:t>отдельных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случаях</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формат</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мог</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меняться</a:t>
            </a:r>
            <a:r>
              <a:rPr lang="en-US" sz="1800" dirty="0">
                <a:latin typeface="Times New Roman" panose="02020603050405020304" pitchFamily="18" charset="0"/>
                <a:cs typeface="Times New Roman" panose="02020603050405020304" pitchFamily="18" charset="0"/>
              </a:rPr>
              <a:t>, а </a:t>
            </a:r>
            <a:r>
              <a:rPr lang="en-US" sz="1800" dirty="0" err="1">
                <a:latin typeface="Times New Roman" panose="02020603050405020304" pitchFamily="18" charset="0"/>
                <a:cs typeface="Times New Roman" panose="02020603050405020304" pitchFamily="18" charset="0"/>
              </a:rPr>
              <a:t>церковный</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шрифт</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сменился</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на</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гражданский</a:t>
            </a:r>
            <a:r>
              <a:rPr lang="en-US" sz="1800" dirty="0">
                <a:latin typeface="Times New Roman" panose="02020603050405020304" pitchFamily="18" charset="0"/>
                <a:cs typeface="Times New Roman" panose="02020603050405020304" pitchFamily="18" charset="0"/>
              </a:rPr>
              <a:t>).</a:t>
            </a:r>
          </a:p>
          <a:p>
            <a:endParaRPr lang="en-US" sz="1600" dirty="0"/>
          </a:p>
          <a:p>
            <a:endParaRPr lang="en-US" sz="1600" dirty="0"/>
          </a:p>
          <a:p>
            <a:endParaRPr lang="en-US" sz="1600" dirty="0"/>
          </a:p>
        </p:txBody>
      </p:sp>
      <p:sp>
        <p:nvSpPr>
          <p:cNvPr id="4" name="Content Placeholder 3"/>
          <p:cNvSpPr>
            <a:spLocks noGrp="1"/>
          </p:cNvSpPr>
          <p:nvPr>
            <p:ph sz="half" idx="2"/>
          </p:nvPr>
        </p:nvSpPr>
        <p:spPr/>
        <p:txBody>
          <a:bodyPr/>
          <a:lstStyle/>
          <a:p>
            <a:r>
              <a:rPr lang="en-US" sz="1800" dirty="0" err="1">
                <a:latin typeface="Times New Roman" panose="02020603050405020304" pitchFamily="18" charset="0"/>
                <a:cs typeface="Times New Roman" panose="02020603050405020304" pitchFamily="18" charset="0"/>
                <a:sym typeface="+mn-ea"/>
              </a:rPr>
              <a:t>Постоянного</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названия</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газета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не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имела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Однако</a:t>
            </a:r>
            <a:r>
              <a:rPr lang="en-US" sz="1800" dirty="0">
                <a:latin typeface="Times New Roman" panose="02020603050405020304" pitchFamily="18" charset="0"/>
                <a:cs typeface="Times New Roman" panose="02020603050405020304" pitchFamily="18" charset="0"/>
                <a:sym typeface="+mn-ea"/>
              </a:rPr>
              <a:t> в </a:t>
            </a:r>
            <a:r>
              <a:rPr lang="en-US" sz="1800" dirty="0" err="1">
                <a:latin typeface="Times New Roman" panose="02020603050405020304" pitchFamily="18" charset="0"/>
                <a:cs typeface="Times New Roman" panose="02020603050405020304" pitchFamily="18" charset="0"/>
                <a:sym typeface="+mn-ea"/>
              </a:rPr>
              <a:t>большинстве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вариантов</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заголовка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встречается</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слово</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Ведомости</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Газета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не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имела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постоянного</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тиража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от</a:t>
            </a:r>
            <a:r>
              <a:rPr lang="en-US" sz="1800" dirty="0">
                <a:latin typeface="Times New Roman" panose="02020603050405020304" pitchFamily="18" charset="0"/>
                <a:cs typeface="Times New Roman" panose="02020603050405020304" pitchFamily="18" charset="0"/>
                <a:sym typeface="+mn-ea"/>
              </a:rPr>
              <a:t> 1-2 </a:t>
            </a:r>
            <a:r>
              <a:rPr lang="en-US" sz="1800" dirty="0" err="1">
                <a:latin typeface="Times New Roman" panose="02020603050405020304" pitchFamily="18" charset="0"/>
                <a:cs typeface="Times New Roman" panose="02020603050405020304" pitchFamily="18" charset="0"/>
                <a:sym typeface="+mn-ea"/>
              </a:rPr>
              <a:t>тыс</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до</a:t>
            </a:r>
            <a:r>
              <a:rPr lang="en-US" sz="1800" dirty="0">
                <a:latin typeface="Times New Roman" panose="02020603050405020304" pitchFamily="18" charset="0"/>
                <a:cs typeface="Times New Roman" panose="02020603050405020304" pitchFamily="18" charset="0"/>
                <a:sym typeface="+mn-ea"/>
              </a:rPr>
              <a:t> 30 </a:t>
            </a:r>
            <a:r>
              <a:rPr lang="en-US" sz="1800" dirty="0" err="1">
                <a:latin typeface="Times New Roman" panose="02020603050405020304" pitchFamily="18" charset="0"/>
                <a:cs typeface="Times New Roman" panose="02020603050405020304" pitchFamily="18" charset="0"/>
                <a:sym typeface="+mn-ea"/>
              </a:rPr>
              <a:t>экз</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Периодичность</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её</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выхода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зависела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от</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работы</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почты</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доставлявшей</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иностранную</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прессу</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степени</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загруженности</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переводчиков</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Посольского</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приказа</a:t>
            </a:r>
            <a:r>
              <a:rPr lang="en-US" sz="1800" dirty="0">
                <a:latin typeface="Times New Roman" panose="02020603050405020304" pitchFamily="18" charset="0"/>
                <a:cs typeface="Times New Roman" panose="02020603050405020304" pitchFamily="18" charset="0"/>
                <a:sym typeface="+mn-ea"/>
              </a:rPr>
              <a:t> и </a:t>
            </a:r>
            <a:r>
              <a:rPr lang="en-US" sz="1800" dirty="0" err="1">
                <a:latin typeface="Times New Roman" panose="02020603050405020304" pitchFamily="18" charset="0"/>
                <a:cs typeface="Times New Roman" panose="02020603050405020304" pitchFamily="18" charset="0"/>
                <a:sym typeface="+mn-ea"/>
              </a:rPr>
              <a:t>свободных</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типографских</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мощностей</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Кроме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Москвы</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отдельные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номера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Ведомостей</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издавались</a:t>
            </a:r>
            <a:r>
              <a:rPr lang="en-US" sz="1800" dirty="0">
                <a:latin typeface="Times New Roman" panose="02020603050405020304" pitchFamily="18" charset="0"/>
                <a:cs typeface="Times New Roman" panose="02020603050405020304" pitchFamily="18" charset="0"/>
                <a:sym typeface="+mn-ea"/>
              </a:rPr>
              <a:t> и в </a:t>
            </a:r>
            <a:r>
              <a:rPr lang="en-US" sz="1800" dirty="0" err="1">
                <a:latin typeface="Times New Roman" panose="02020603050405020304" pitchFamily="18" charset="0"/>
                <a:cs typeface="Times New Roman" panose="02020603050405020304" pitchFamily="18" charset="0"/>
                <a:sym typeface="+mn-ea"/>
              </a:rPr>
              <a:t>Петербурге</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Постепенно</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новая</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столица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стала</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основным</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местом</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издания</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газеты</a:t>
            </a:r>
            <a:r>
              <a:rPr lang="en-US" sz="1800" dirty="0">
                <a:latin typeface="Times New Roman" panose="02020603050405020304" pitchFamily="18" charset="0"/>
                <a:cs typeface="Times New Roman" panose="02020603050405020304" pitchFamily="18" charset="0"/>
                <a:sym typeface="+mn-ea"/>
              </a:rPr>
              <a:t>, а </a:t>
            </a:r>
            <a:r>
              <a:rPr lang="en-US" sz="1800" dirty="0" err="1">
                <a:latin typeface="Times New Roman" panose="02020603050405020304" pitchFamily="18" charset="0"/>
                <a:cs typeface="Times New Roman" panose="02020603050405020304" pitchFamily="18" charset="0"/>
                <a:sym typeface="+mn-ea"/>
              </a:rPr>
              <a:t>обзоры</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иностранной</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прессы</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стали</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составляться</a:t>
            </a:r>
            <a:r>
              <a:rPr lang="en-US" sz="1800" dirty="0">
                <a:latin typeface="Times New Roman" panose="02020603050405020304" pitchFamily="18" charset="0"/>
                <a:cs typeface="Times New Roman" panose="02020603050405020304" pitchFamily="18" charset="0"/>
                <a:sym typeface="+mn-ea"/>
              </a:rPr>
              <a:t> в </a:t>
            </a:r>
            <a:r>
              <a:rPr lang="en-US" sz="1800" dirty="0" err="1">
                <a:latin typeface="Times New Roman" panose="02020603050405020304" pitchFamily="18" charset="0"/>
                <a:cs typeface="Times New Roman" panose="02020603050405020304" pitchFamily="18" charset="0"/>
                <a:sym typeface="+mn-ea"/>
              </a:rPr>
              <a:t>Коллегии</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иностранных</a:t>
            </a:r>
            <a:r>
              <a:rPr lang="en-US" sz="1800" dirty="0">
                <a:latin typeface="Times New Roman" panose="02020603050405020304" pitchFamily="18" charset="0"/>
                <a:cs typeface="Times New Roman" panose="02020603050405020304" pitchFamily="18" charset="0"/>
                <a:sym typeface="+mn-ea"/>
              </a:rPr>
              <a:t> </a:t>
            </a:r>
            <a:r>
              <a:rPr lang="en-US" sz="1800" dirty="0" err="1">
                <a:latin typeface="Times New Roman" panose="02020603050405020304" pitchFamily="18" charset="0"/>
                <a:cs typeface="Times New Roman" panose="02020603050405020304" pitchFamily="18" charset="0"/>
                <a:sym typeface="+mn-ea"/>
              </a:rPr>
              <a:t>дел</a:t>
            </a:r>
            <a:r>
              <a:rPr lang="en-US" sz="1800" dirty="0">
                <a:latin typeface="Times New Roman" panose="02020603050405020304" pitchFamily="18" charset="0"/>
                <a:cs typeface="Times New Roman" panose="02020603050405020304" pitchFamily="18" charset="0"/>
                <a:sym typeface="+mn-ea"/>
              </a:rPr>
              <a:t>.</a:t>
            </a:r>
            <a:endParaRPr lang="en-US" dirty="0">
              <a:latin typeface="Times New Roman" panose="02020603050405020304" pitchFamily="18" charset="0"/>
              <a:cs typeface="Times New Roman" panose="02020603050405020304" pitchFamily="18" charset="0"/>
            </a:endParaRPr>
          </a:p>
          <a:p>
            <a:endParaRPr lang="en-US" dirty="0"/>
          </a:p>
        </p:txBody>
      </p:sp>
      <p:pic>
        <p:nvPicPr>
          <p:cNvPr id="5" name="Picture 4" descr="upload-TASS_13230688-pic4_zoom-1500x1500-35809[1]"/>
          <p:cNvPicPr>
            <a:picLocks noChangeAspect="1"/>
          </p:cNvPicPr>
          <p:nvPr/>
        </p:nvPicPr>
        <p:blipFill>
          <a:blip r:embed="rId3" cstate="print"/>
          <a:stretch>
            <a:fillRect/>
          </a:stretch>
        </p:blipFill>
        <p:spPr>
          <a:xfrm>
            <a:off x="6644005" y="5483225"/>
            <a:ext cx="5528310" cy="131699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en-US"/>
              <a:t>Интернет</a:t>
            </a:r>
          </a:p>
        </p:txBody>
      </p:sp>
      <p:sp>
        <p:nvSpPr>
          <p:cNvPr id="3" name="Content Placeholder 2"/>
          <p:cNvSpPr>
            <a:spLocks noGrp="1"/>
          </p:cNvSpPr>
          <p:nvPr>
            <p:ph sz="half" idx="1"/>
          </p:nvPr>
        </p:nvSpPr>
        <p:spPr/>
        <p:txBody>
          <a:bodyPr/>
          <a:lstStyle/>
          <a:p>
            <a:r>
              <a:rPr lang="en-US" sz="1600" dirty="0" err="1"/>
              <a:t>До</a:t>
            </a:r>
            <a:r>
              <a:rPr lang="en-US" sz="1600" dirty="0"/>
              <a:t> 1995 г. </a:t>
            </a:r>
            <a:r>
              <a:rPr lang="en-US" sz="1600" dirty="0" err="1"/>
              <a:t>интернета</a:t>
            </a:r>
            <a:r>
              <a:rPr lang="en-US" sz="1600" dirty="0"/>
              <a:t> в </a:t>
            </a:r>
            <a:r>
              <a:rPr lang="en-US" sz="1600" dirty="0" err="1"/>
              <a:t>его</a:t>
            </a:r>
            <a:r>
              <a:rPr lang="en-US" sz="1600" dirty="0"/>
              <a:t> </a:t>
            </a:r>
            <a:r>
              <a:rPr lang="en-US" sz="1600" dirty="0" err="1"/>
              <a:t>современном</a:t>
            </a:r>
            <a:r>
              <a:rPr lang="en-US" sz="1600" dirty="0"/>
              <a:t> </a:t>
            </a:r>
            <a:r>
              <a:rPr lang="en-US" sz="1600" dirty="0" err="1"/>
              <a:t>образе</a:t>
            </a:r>
            <a:r>
              <a:rPr lang="en-US" sz="1600" dirty="0"/>
              <a:t> (WWW с </a:t>
            </a:r>
            <a:r>
              <a:rPr lang="en-US" sz="1600" dirty="0" err="1"/>
              <a:t>графическим</a:t>
            </a:r>
            <a:r>
              <a:rPr lang="en-US" sz="1600" dirty="0"/>
              <a:t> </a:t>
            </a:r>
            <a:r>
              <a:rPr lang="en-US" sz="1600" dirty="0" err="1"/>
              <a:t>браузером</a:t>
            </a:r>
            <a:r>
              <a:rPr lang="en-US" sz="1600" dirty="0"/>
              <a:t>) в </a:t>
            </a:r>
            <a:r>
              <a:rPr lang="en-US" sz="1600" dirty="0" err="1"/>
              <a:t>России</a:t>
            </a:r>
            <a:r>
              <a:rPr lang="en-US" sz="1600" dirty="0"/>
              <a:t> </a:t>
            </a:r>
            <a:r>
              <a:rPr lang="en-US" sz="1600" dirty="0" err="1"/>
              <a:t>не</a:t>
            </a:r>
            <a:r>
              <a:rPr lang="en-US" sz="1600" dirty="0"/>
              <a:t> </a:t>
            </a:r>
            <a:r>
              <a:rPr lang="en-US" sz="1600" dirty="0" err="1"/>
              <a:t>было</a:t>
            </a:r>
            <a:r>
              <a:rPr lang="en-US" sz="1600" dirty="0"/>
              <a:t>. </a:t>
            </a:r>
            <a:r>
              <a:rPr lang="en-US" sz="1600" dirty="0" err="1"/>
              <a:t>Точнее</a:t>
            </a:r>
            <a:r>
              <a:rPr lang="en-US" sz="1600" dirty="0"/>
              <a:t>, </a:t>
            </a:r>
            <a:r>
              <a:rPr lang="en-US" sz="1600" dirty="0" err="1"/>
              <a:t>существовавший</a:t>
            </a:r>
            <a:r>
              <a:rPr lang="en-US" sz="1600" dirty="0"/>
              <a:t> </a:t>
            </a:r>
            <a:r>
              <a:rPr lang="en-US" sz="1600" dirty="0" err="1"/>
              <a:t>тогда</a:t>
            </a:r>
            <a:r>
              <a:rPr lang="en-US" sz="1600" dirty="0"/>
              <a:t> </a:t>
            </a:r>
            <a:r>
              <a:rPr lang="en-US" sz="1600" dirty="0" err="1"/>
              <a:t>уровень</a:t>
            </a:r>
            <a:r>
              <a:rPr lang="en-US" sz="1600" dirty="0"/>
              <a:t> </a:t>
            </a:r>
            <a:r>
              <a:rPr lang="en-US" sz="1600" dirty="0" err="1"/>
              <a:t>развития</a:t>
            </a:r>
            <a:r>
              <a:rPr lang="en-US" sz="1600" dirty="0"/>
              <a:t> </a:t>
            </a:r>
            <a:r>
              <a:rPr lang="en-US" sz="1600" dirty="0" err="1"/>
              <a:t>интернета</a:t>
            </a:r>
            <a:r>
              <a:rPr lang="en-US" sz="1600" dirty="0"/>
              <a:t> в </a:t>
            </a:r>
            <a:r>
              <a:rPr lang="en-US" sz="1600" dirty="0" err="1"/>
              <a:t>России</a:t>
            </a:r>
            <a:r>
              <a:rPr lang="en-US" sz="1600" dirty="0"/>
              <a:t> </a:t>
            </a:r>
            <a:r>
              <a:rPr lang="en-US" sz="1600" dirty="0" err="1"/>
              <a:t>не</a:t>
            </a:r>
            <a:r>
              <a:rPr lang="en-US" sz="1600" dirty="0"/>
              <a:t> </a:t>
            </a:r>
            <a:r>
              <a:rPr lang="en-US" sz="1600" dirty="0" err="1"/>
              <a:t>позволял</a:t>
            </a:r>
            <a:r>
              <a:rPr lang="en-US" sz="1600" dirty="0"/>
              <a:t> </a:t>
            </a:r>
            <a:r>
              <a:rPr lang="en-US" sz="1600" dirty="0" err="1"/>
              <a:t>говорить</a:t>
            </a:r>
            <a:r>
              <a:rPr lang="en-US" sz="1600" dirty="0"/>
              <a:t> о </a:t>
            </a:r>
            <a:r>
              <a:rPr lang="en-US" sz="1600" dirty="0" err="1"/>
              <a:t>какой-то</a:t>
            </a:r>
            <a:r>
              <a:rPr lang="en-US" sz="1600" dirty="0"/>
              <a:t> </a:t>
            </a:r>
            <a:r>
              <a:rPr lang="en-US" sz="1600" dirty="0" err="1"/>
              <a:t>деятельности</a:t>
            </a:r>
            <a:r>
              <a:rPr lang="en-US" sz="1600" dirty="0"/>
              <a:t>, </a:t>
            </a:r>
            <a:r>
              <a:rPr lang="en-US" sz="1600" dirty="0" err="1"/>
              <a:t>рассчитанной</a:t>
            </a:r>
            <a:r>
              <a:rPr lang="en-US" sz="1600" dirty="0"/>
              <a:t> </a:t>
            </a:r>
            <a:r>
              <a:rPr lang="en-US" sz="1600" dirty="0" err="1"/>
              <a:t>на</a:t>
            </a:r>
            <a:r>
              <a:rPr lang="en-US" sz="1600" dirty="0"/>
              <a:t> </a:t>
            </a:r>
            <a:r>
              <a:rPr lang="en-US" sz="1600" dirty="0" err="1"/>
              <a:t>массового</a:t>
            </a:r>
            <a:r>
              <a:rPr lang="en-US" sz="1600" dirty="0"/>
              <a:t> </a:t>
            </a:r>
            <a:r>
              <a:rPr lang="en-US" sz="1600" dirty="0" err="1"/>
              <a:t>информационного</a:t>
            </a:r>
            <a:r>
              <a:rPr lang="en-US" sz="1600" dirty="0"/>
              <a:t> </a:t>
            </a:r>
            <a:r>
              <a:rPr lang="en-US" sz="1600" dirty="0" err="1"/>
              <a:t>потребителя</a:t>
            </a:r>
            <a:r>
              <a:rPr lang="en-US" sz="1600" dirty="0"/>
              <a:t>.</a:t>
            </a:r>
          </a:p>
          <a:p>
            <a:r>
              <a:rPr lang="en-US" sz="1600" dirty="0"/>
              <a:t>К </a:t>
            </a:r>
            <a:r>
              <a:rPr lang="en-US" sz="1600" dirty="0" err="1"/>
              <a:t>ноябрю</a:t>
            </a:r>
            <a:r>
              <a:rPr lang="en-US" sz="1600" dirty="0"/>
              <a:t> 1993 г. </a:t>
            </a:r>
            <a:r>
              <a:rPr lang="en-US" sz="1600" dirty="0" err="1"/>
              <a:t>относится</a:t>
            </a:r>
            <a:r>
              <a:rPr lang="en-US" sz="1600" dirty="0"/>
              <a:t> </a:t>
            </a:r>
            <a:r>
              <a:rPr lang="en-US" sz="1600" dirty="0" err="1"/>
              <a:t>начало</a:t>
            </a:r>
            <a:r>
              <a:rPr lang="en-US" sz="1600" dirty="0"/>
              <a:t> </a:t>
            </a:r>
            <a:r>
              <a:rPr lang="en-US" sz="1600" dirty="0" err="1"/>
              <a:t>проекта</a:t>
            </a:r>
            <a:r>
              <a:rPr lang="en-US" sz="1600" dirty="0"/>
              <a:t> Demos Online. В </a:t>
            </a:r>
            <a:r>
              <a:rPr lang="en-US" sz="1600" dirty="0" err="1"/>
              <a:t>сентябре</a:t>
            </a:r>
            <a:r>
              <a:rPr lang="en-US" sz="1600" dirty="0"/>
              <a:t> </a:t>
            </a:r>
            <a:r>
              <a:rPr lang="en-US" sz="1600" dirty="0" err="1"/>
              <a:t>следующего</a:t>
            </a:r>
            <a:r>
              <a:rPr lang="en-US" sz="1600" dirty="0"/>
              <a:t> </a:t>
            </a:r>
            <a:r>
              <a:rPr lang="en-US" sz="1600" dirty="0" err="1"/>
              <a:t>года</a:t>
            </a:r>
            <a:r>
              <a:rPr lang="en-US" sz="1600" dirty="0"/>
              <a:t> у «</a:t>
            </a:r>
            <a:r>
              <a:rPr lang="en-US" sz="1600" dirty="0" err="1"/>
              <a:t>Демоса</a:t>
            </a:r>
            <a:r>
              <a:rPr lang="en-US" sz="1600" dirty="0"/>
              <a:t>», </a:t>
            </a:r>
            <a:r>
              <a:rPr lang="en-US" sz="1600" dirty="0" err="1"/>
              <a:t>который</a:t>
            </a:r>
            <a:r>
              <a:rPr lang="en-US" sz="1600" dirty="0"/>
              <a:t> в </a:t>
            </a:r>
            <a:r>
              <a:rPr lang="en-US" sz="1600" dirty="0" err="1"/>
              <a:t>дальнейшем</a:t>
            </a:r>
            <a:r>
              <a:rPr lang="en-US" sz="1600" dirty="0"/>
              <a:t> </a:t>
            </a:r>
            <a:r>
              <a:rPr lang="en-US" sz="1600" dirty="0" err="1"/>
              <a:t>становится</a:t>
            </a:r>
            <a:r>
              <a:rPr lang="en-US" sz="1600" dirty="0"/>
              <a:t> </a:t>
            </a:r>
            <a:r>
              <a:rPr lang="en-US" sz="1600" dirty="0" err="1"/>
              <a:t>одним</a:t>
            </a:r>
            <a:r>
              <a:rPr lang="en-US" sz="1600" dirty="0"/>
              <a:t> </a:t>
            </a:r>
            <a:r>
              <a:rPr lang="en-US" sz="1600" dirty="0" err="1"/>
              <a:t>из</a:t>
            </a:r>
            <a:r>
              <a:rPr lang="en-US" sz="1600" dirty="0"/>
              <a:t> </a:t>
            </a:r>
            <a:r>
              <a:rPr lang="en-US" sz="1600" dirty="0" err="1"/>
              <a:t>крупнейших</a:t>
            </a:r>
            <a:r>
              <a:rPr lang="en-US" sz="1600" dirty="0"/>
              <a:t> </a:t>
            </a:r>
            <a:r>
              <a:rPr lang="en-US" sz="1600" dirty="0" err="1"/>
              <a:t>российских</a:t>
            </a:r>
            <a:r>
              <a:rPr lang="en-US" sz="1600" dirty="0"/>
              <a:t> </a:t>
            </a:r>
            <a:r>
              <a:rPr lang="en-US" sz="1600" dirty="0" err="1"/>
              <a:t>провайдеров</a:t>
            </a:r>
            <a:r>
              <a:rPr lang="en-US" sz="1600" dirty="0"/>
              <a:t>, </a:t>
            </a:r>
            <a:r>
              <a:rPr lang="en-US" sz="1600" dirty="0" err="1"/>
              <a:t>появляются</a:t>
            </a:r>
            <a:r>
              <a:rPr lang="en-US" sz="1600" dirty="0"/>
              <a:t> </a:t>
            </a:r>
            <a:r>
              <a:rPr lang="en-US" sz="1600" dirty="0" err="1"/>
              <a:t>первые</a:t>
            </a:r>
            <a:r>
              <a:rPr lang="en-US" sz="1600" dirty="0"/>
              <a:t> </a:t>
            </a:r>
            <a:r>
              <a:rPr lang="en-US" sz="1600" dirty="0" err="1"/>
              <a:t>пользователи</a:t>
            </a:r>
            <a:r>
              <a:rPr lang="en-US" sz="1600" dirty="0"/>
              <a:t>.</a:t>
            </a:r>
          </a:p>
          <a:p>
            <a:r>
              <a:rPr lang="en-US" sz="1600" dirty="0"/>
              <a:t>В </a:t>
            </a:r>
            <a:r>
              <a:rPr lang="en-US" sz="1600" dirty="0" err="1"/>
              <a:t>ноябре</a:t>
            </a:r>
            <a:r>
              <a:rPr lang="en-US" sz="1600" dirty="0"/>
              <a:t> 1994 г. </a:t>
            </a:r>
            <a:r>
              <a:rPr lang="en-US" sz="1600" dirty="0" err="1"/>
              <a:t>появляется</a:t>
            </a:r>
            <a:r>
              <a:rPr lang="en-US" sz="1600" dirty="0"/>
              <a:t> </a:t>
            </a:r>
            <a:r>
              <a:rPr lang="en-US" sz="1600" dirty="0" err="1"/>
              <a:t>первая</a:t>
            </a:r>
            <a:r>
              <a:rPr lang="en-US" sz="1600" dirty="0"/>
              <a:t> </a:t>
            </a:r>
            <a:r>
              <a:rPr lang="en-US" sz="1600" dirty="0" err="1"/>
              <a:t>полнотекстовая</a:t>
            </a:r>
            <a:r>
              <a:rPr lang="en-US" sz="1600" dirty="0"/>
              <a:t> </a:t>
            </a:r>
            <a:r>
              <a:rPr lang="en-US" sz="1600" dirty="0" err="1"/>
              <a:t>электронная</a:t>
            </a:r>
            <a:r>
              <a:rPr lang="en-US" sz="1600" dirty="0"/>
              <a:t> </a:t>
            </a:r>
            <a:r>
              <a:rPr lang="en-US" sz="1600" dirty="0" err="1"/>
              <a:t>русская</a:t>
            </a:r>
            <a:r>
              <a:rPr lang="en-US" sz="1600" dirty="0"/>
              <a:t> </a:t>
            </a:r>
            <a:r>
              <a:rPr lang="en-US" sz="1600" dirty="0" err="1"/>
              <a:t>библиотека</a:t>
            </a:r>
            <a:r>
              <a:rPr lang="en-US" sz="1600" dirty="0"/>
              <a:t>, </a:t>
            </a:r>
            <a:r>
              <a:rPr lang="en-US" sz="1600" dirty="0" err="1"/>
              <a:t>будущая</a:t>
            </a:r>
            <a:r>
              <a:rPr lang="en-US" sz="1600" dirty="0"/>
              <a:t> </a:t>
            </a:r>
            <a:r>
              <a:rPr lang="en-US" sz="1600" dirty="0" err="1"/>
              <a:t>библиотека</a:t>
            </a:r>
            <a:r>
              <a:rPr lang="en-US" sz="1600" dirty="0"/>
              <a:t> </a:t>
            </a:r>
            <a:r>
              <a:rPr lang="en-US" sz="1600" dirty="0" err="1"/>
              <a:t>Мошкова</a:t>
            </a:r>
            <a:r>
              <a:rPr lang="en-US" sz="1600" dirty="0"/>
              <a:t>. </a:t>
            </a:r>
            <a:r>
              <a:rPr lang="en-US" sz="1600" dirty="0" err="1"/>
              <a:t>По</a:t>
            </a:r>
            <a:r>
              <a:rPr lang="en-US" sz="1600" dirty="0"/>
              <a:t> </a:t>
            </a:r>
            <a:r>
              <a:rPr lang="en-US" sz="1600" dirty="0" err="1"/>
              <a:t>состоянию</a:t>
            </a:r>
            <a:r>
              <a:rPr lang="en-US" sz="1600" dirty="0"/>
              <a:t> </a:t>
            </a:r>
            <a:r>
              <a:rPr lang="en-US" sz="1600" dirty="0" err="1"/>
              <a:t>на</a:t>
            </a:r>
            <a:r>
              <a:rPr lang="en-US" sz="1600" dirty="0"/>
              <a:t> 1 </a:t>
            </a:r>
            <a:r>
              <a:rPr lang="en-US" sz="1600" dirty="0" err="1"/>
              <a:t>марта</a:t>
            </a:r>
            <a:r>
              <a:rPr lang="en-US" sz="1600" dirty="0"/>
              <a:t> 2000 г</a:t>
            </a:r>
          </a:p>
          <a:p>
            <a:r>
              <a:rPr lang="en-US" sz="1600" dirty="0"/>
              <a:t>. </a:t>
            </a:r>
            <a:r>
              <a:rPr lang="en-US" sz="1600" dirty="0" err="1"/>
              <a:t>эта</a:t>
            </a:r>
            <a:r>
              <a:rPr lang="en-US" sz="1600" dirty="0"/>
              <a:t> </a:t>
            </a:r>
            <a:r>
              <a:rPr lang="en-US" sz="1600" dirty="0" err="1"/>
              <a:t>библиотека</a:t>
            </a:r>
            <a:r>
              <a:rPr lang="en-US" sz="1600" dirty="0"/>
              <a:t> </a:t>
            </a:r>
            <a:r>
              <a:rPr lang="en-US" sz="1600" dirty="0" err="1"/>
              <a:t>содержала</a:t>
            </a:r>
            <a:r>
              <a:rPr lang="en-US" sz="1600" dirty="0"/>
              <a:t> </a:t>
            </a:r>
            <a:r>
              <a:rPr lang="en-US" sz="1600" dirty="0" err="1"/>
              <a:t>уже</a:t>
            </a:r>
            <a:r>
              <a:rPr lang="en-US" sz="1600" dirty="0"/>
              <a:t> </a:t>
            </a:r>
            <a:r>
              <a:rPr lang="en-US" sz="1600" dirty="0" err="1"/>
              <a:t>около</a:t>
            </a:r>
            <a:r>
              <a:rPr lang="en-US" sz="1600" dirty="0"/>
              <a:t> 25000 </a:t>
            </a:r>
            <a:r>
              <a:rPr lang="en-US" sz="1600" dirty="0" err="1"/>
              <a:t>текстовых</a:t>
            </a:r>
            <a:r>
              <a:rPr lang="en-US" sz="1600" dirty="0"/>
              <a:t> </a:t>
            </a:r>
            <a:r>
              <a:rPr lang="en-US" sz="1600" dirty="0" err="1"/>
              <a:t>файлов</a:t>
            </a:r>
            <a:r>
              <a:rPr lang="en-US" sz="1600" dirty="0"/>
              <a:t> </a:t>
            </a:r>
            <a:r>
              <a:rPr lang="en-US" sz="1600" dirty="0" err="1"/>
              <a:t>общим</a:t>
            </a:r>
            <a:r>
              <a:rPr lang="en-US" sz="1600" dirty="0"/>
              <a:t> </a:t>
            </a:r>
            <a:r>
              <a:rPr lang="en-US" sz="1600" dirty="0" err="1"/>
              <a:t>объемом</a:t>
            </a:r>
            <a:r>
              <a:rPr lang="en-US" sz="1600" dirty="0"/>
              <a:t> 1300 </a:t>
            </a:r>
            <a:r>
              <a:rPr lang="en-US" sz="1600" dirty="0" err="1"/>
              <a:t>Мб</a:t>
            </a:r>
            <a:r>
              <a:rPr lang="en-US" sz="1600" dirty="0"/>
              <a:t>, </a:t>
            </a:r>
            <a:r>
              <a:rPr lang="en-US" sz="1600" dirty="0" err="1"/>
              <a:t>что</a:t>
            </a:r>
            <a:r>
              <a:rPr lang="en-US" sz="1600" dirty="0"/>
              <a:t> </a:t>
            </a:r>
            <a:r>
              <a:rPr lang="en-US" sz="1600" dirty="0" err="1"/>
              <a:t>на</a:t>
            </a:r>
            <a:r>
              <a:rPr lang="en-US" sz="1600" dirty="0"/>
              <a:t> </a:t>
            </a:r>
            <a:r>
              <a:rPr lang="en-US" sz="1600" dirty="0" err="1"/>
              <a:t>порядок</a:t>
            </a:r>
            <a:r>
              <a:rPr lang="en-US" sz="1600" dirty="0"/>
              <a:t> </a:t>
            </a:r>
            <a:r>
              <a:rPr lang="en-US" sz="1600" dirty="0" err="1"/>
              <a:t>превосходило</a:t>
            </a:r>
            <a:r>
              <a:rPr lang="en-US" sz="1600" dirty="0"/>
              <a:t> </a:t>
            </a:r>
            <a:r>
              <a:rPr lang="en-US" sz="1600" dirty="0" err="1"/>
              <a:t>аналогичные</a:t>
            </a:r>
            <a:r>
              <a:rPr lang="en-US" sz="1600" dirty="0"/>
              <a:t> </a:t>
            </a:r>
            <a:r>
              <a:rPr lang="en-US" sz="1600" dirty="0" err="1"/>
              <a:t>западные</a:t>
            </a:r>
            <a:r>
              <a:rPr lang="en-US" sz="1600" dirty="0"/>
              <a:t> </a:t>
            </a:r>
            <a:r>
              <a:rPr lang="en-US" sz="1600" dirty="0" err="1"/>
              <a:t>проекты</a:t>
            </a:r>
            <a:r>
              <a:rPr lang="en-US" sz="1600" dirty="0"/>
              <a:t>.</a:t>
            </a:r>
          </a:p>
        </p:txBody>
      </p:sp>
      <p:pic>
        <p:nvPicPr>
          <p:cNvPr id="5" name="Content Placeholder 4" descr="vr[1]"/>
          <p:cNvPicPr>
            <a:picLocks noGrp="1" noChangeAspect="1"/>
          </p:cNvPicPr>
          <p:nvPr>
            <p:ph sz="half" idx="2"/>
          </p:nvPr>
        </p:nvPicPr>
        <p:blipFill>
          <a:blip r:embed="rId2" cstate="print"/>
          <a:stretch>
            <a:fillRect/>
          </a:stretch>
        </p:blipFill>
        <p:spPr>
          <a:xfrm>
            <a:off x="6197600" y="1600200"/>
            <a:ext cx="5679440" cy="45262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Влияние СМИ на развитие подростков</a:t>
            </a:r>
          </a:p>
        </p:txBody>
      </p:sp>
      <p:sp>
        <p:nvSpPr>
          <p:cNvPr id="3" name="Content Placeholder 2"/>
          <p:cNvSpPr>
            <a:spLocks noGrp="1"/>
          </p:cNvSpPr>
          <p:nvPr>
            <p:ph sz="half" idx="1"/>
          </p:nvPr>
        </p:nvSpPr>
        <p:spPr/>
        <p:txBody>
          <a:bodyPr/>
          <a:lstStyle/>
          <a:p>
            <a:r>
              <a:rPr lang="en-US" sz="1400" dirty="0"/>
              <a:t>    </a:t>
            </a:r>
            <a:r>
              <a:rPr lang="en-US" sz="1400" dirty="0" err="1"/>
              <a:t>Все</a:t>
            </a:r>
            <a:r>
              <a:rPr lang="en-US" sz="1400" dirty="0"/>
              <a:t> </a:t>
            </a:r>
            <a:r>
              <a:rPr lang="en-US" sz="1400" dirty="0" err="1"/>
              <a:t>то</a:t>
            </a:r>
            <a:r>
              <a:rPr lang="en-US" sz="1400" dirty="0"/>
              <a:t>, </a:t>
            </a:r>
            <a:r>
              <a:rPr lang="en-US" sz="1400" dirty="0" err="1"/>
              <a:t>что</a:t>
            </a:r>
            <a:r>
              <a:rPr lang="en-US" sz="1400" dirty="0"/>
              <a:t> </a:t>
            </a:r>
            <a:r>
              <a:rPr lang="en-US" sz="1400" dirty="0" err="1"/>
              <a:t>мы</a:t>
            </a:r>
            <a:r>
              <a:rPr lang="en-US" sz="1400" dirty="0"/>
              <a:t> </a:t>
            </a:r>
            <a:r>
              <a:rPr lang="en-US" sz="1400" dirty="0" err="1"/>
              <a:t>узнаем</a:t>
            </a:r>
            <a:r>
              <a:rPr lang="en-US" sz="1400" dirty="0"/>
              <a:t> о </a:t>
            </a:r>
            <a:r>
              <a:rPr lang="en-US" sz="1400" dirty="0" err="1"/>
              <a:t>нашем</a:t>
            </a:r>
            <a:r>
              <a:rPr lang="en-US" sz="1400" dirty="0"/>
              <a:t> </a:t>
            </a:r>
            <a:r>
              <a:rPr lang="en-US" sz="1400" dirty="0" err="1"/>
              <a:t>обществе</a:t>
            </a:r>
            <a:r>
              <a:rPr lang="en-US" sz="1400" dirty="0"/>
              <a:t> и </a:t>
            </a:r>
            <a:r>
              <a:rPr lang="en-US" sz="1400" dirty="0" err="1"/>
              <a:t>даже</a:t>
            </a:r>
            <a:r>
              <a:rPr lang="en-US" sz="1400" dirty="0"/>
              <a:t> о </a:t>
            </a:r>
            <a:r>
              <a:rPr lang="en-US" sz="1400" dirty="0" err="1"/>
              <a:t>мире</a:t>
            </a:r>
            <a:r>
              <a:rPr lang="en-US" sz="1400" dirty="0"/>
              <a:t>, в </a:t>
            </a:r>
            <a:r>
              <a:rPr lang="en-US" sz="1400" dirty="0" err="1"/>
              <a:t>котором</a:t>
            </a:r>
            <a:r>
              <a:rPr lang="en-US" sz="1400" dirty="0"/>
              <a:t> </a:t>
            </a:r>
            <a:r>
              <a:rPr lang="en-US" sz="1400" dirty="0" err="1"/>
              <a:t>живем</a:t>
            </a:r>
            <a:r>
              <a:rPr lang="en-US" sz="1400" dirty="0"/>
              <a:t>, </a:t>
            </a:r>
            <a:r>
              <a:rPr lang="en-US" sz="1400" dirty="0" err="1"/>
              <a:t>мы</a:t>
            </a:r>
            <a:r>
              <a:rPr lang="en-US" sz="1400" dirty="0"/>
              <a:t> </a:t>
            </a:r>
            <a:r>
              <a:rPr lang="en-US" sz="1400" dirty="0" err="1"/>
              <a:t>узнаем</a:t>
            </a:r>
            <a:r>
              <a:rPr lang="en-US" sz="1400" dirty="0"/>
              <a:t> </a:t>
            </a:r>
            <a:r>
              <a:rPr lang="en-US" sz="1400" dirty="0" err="1"/>
              <a:t>из</a:t>
            </a:r>
            <a:r>
              <a:rPr lang="en-US" sz="1400" dirty="0"/>
              <a:t> СМИ, - </a:t>
            </a:r>
            <a:r>
              <a:rPr lang="en-US" sz="1400" dirty="0" err="1"/>
              <a:t>считает</a:t>
            </a:r>
            <a:r>
              <a:rPr lang="en-US" sz="1400" dirty="0"/>
              <a:t> </a:t>
            </a:r>
            <a:r>
              <a:rPr lang="en-US" sz="1400" dirty="0" err="1"/>
              <a:t>немецкий</a:t>
            </a:r>
            <a:r>
              <a:rPr lang="en-US" sz="1400" dirty="0"/>
              <a:t> </a:t>
            </a:r>
            <a:r>
              <a:rPr lang="en-US" sz="1400" dirty="0" err="1"/>
              <a:t>социолог</a:t>
            </a:r>
            <a:r>
              <a:rPr lang="en-US" sz="1400" dirty="0"/>
              <a:t> Н. </a:t>
            </a:r>
            <a:r>
              <a:rPr lang="en-US" sz="1400" dirty="0" err="1"/>
              <a:t>Луман</a:t>
            </a:r>
            <a:r>
              <a:rPr lang="en-US" sz="1400" dirty="0"/>
              <a:t>. С </a:t>
            </a:r>
            <a:r>
              <a:rPr lang="en-US" sz="1400" dirty="0" err="1"/>
              <a:t>другой</a:t>
            </a:r>
            <a:r>
              <a:rPr lang="en-US" sz="1400" dirty="0"/>
              <a:t> </a:t>
            </a:r>
            <a:r>
              <a:rPr lang="en-US" sz="1400" dirty="0" err="1"/>
              <a:t>стороны</a:t>
            </a:r>
            <a:r>
              <a:rPr lang="en-US" sz="1400" dirty="0"/>
              <a:t>, о </a:t>
            </a:r>
            <a:r>
              <a:rPr lang="en-US" sz="1400" dirty="0" err="1"/>
              <a:t>самих</a:t>
            </a:r>
            <a:r>
              <a:rPr lang="en-US" sz="1400" dirty="0"/>
              <a:t> СМИ </a:t>
            </a:r>
            <a:r>
              <a:rPr lang="en-US" sz="1400" dirty="0" err="1"/>
              <a:t>мы</a:t>
            </a:r>
            <a:r>
              <a:rPr lang="en-US" sz="1400" dirty="0"/>
              <a:t> </a:t>
            </a:r>
            <a:r>
              <a:rPr lang="en-US" sz="1400" dirty="0" err="1"/>
              <a:t>наслышались</a:t>
            </a:r>
            <a:r>
              <a:rPr lang="en-US" sz="1400" dirty="0"/>
              <a:t> </a:t>
            </a:r>
            <a:r>
              <a:rPr lang="en-US" sz="1400" dirty="0" err="1"/>
              <a:t>такого</a:t>
            </a:r>
            <a:r>
              <a:rPr lang="en-US" sz="1400" dirty="0"/>
              <a:t>, </a:t>
            </a:r>
            <a:r>
              <a:rPr lang="en-US" sz="1400" dirty="0" err="1"/>
              <a:t>что</a:t>
            </a:r>
            <a:r>
              <a:rPr lang="en-US" sz="1400" dirty="0"/>
              <a:t> </a:t>
            </a:r>
            <a:r>
              <a:rPr lang="en-US" sz="1400" dirty="0" err="1"/>
              <a:t>не</a:t>
            </a:r>
            <a:r>
              <a:rPr lang="en-US" sz="1400" dirty="0"/>
              <a:t> </a:t>
            </a:r>
            <a:r>
              <a:rPr lang="en-US" sz="1400" dirty="0" err="1"/>
              <a:t>можем</a:t>
            </a:r>
            <a:r>
              <a:rPr lang="en-US" sz="1400" dirty="0"/>
              <a:t> </a:t>
            </a:r>
            <a:r>
              <a:rPr lang="en-US" sz="1400" dirty="0" err="1"/>
              <a:t>доверять</a:t>
            </a:r>
            <a:r>
              <a:rPr lang="en-US" sz="1400" dirty="0"/>
              <a:t> </a:t>
            </a:r>
            <a:r>
              <a:rPr lang="en-US" sz="1400" dirty="0" err="1"/>
              <a:t>этому</a:t>
            </a:r>
            <a:r>
              <a:rPr lang="en-US" sz="1400" dirty="0"/>
              <a:t> </a:t>
            </a:r>
            <a:r>
              <a:rPr lang="en-US" sz="1400" dirty="0" err="1"/>
              <a:t>источнику</a:t>
            </a:r>
            <a:r>
              <a:rPr lang="en-US" sz="1400" dirty="0"/>
              <a:t>. </a:t>
            </a:r>
            <a:r>
              <a:rPr lang="en-US" sz="1400" dirty="0" err="1"/>
              <a:t>Мы</a:t>
            </a:r>
            <a:r>
              <a:rPr lang="en-US" sz="1400" dirty="0"/>
              <a:t> </a:t>
            </a:r>
            <a:r>
              <a:rPr lang="en-US" sz="1400" dirty="0" err="1"/>
              <a:t>сопротивляемся</a:t>
            </a:r>
            <a:r>
              <a:rPr lang="en-US" sz="1400" dirty="0"/>
              <a:t> </a:t>
            </a:r>
            <a:r>
              <a:rPr lang="en-US" sz="1400" dirty="0" err="1"/>
              <a:t>их</a:t>
            </a:r>
            <a:r>
              <a:rPr lang="en-US" sz="1400" dirty="0"/>
              <a:t> </a:t>
            </a:r>
            <a:r>
              <a:rPr lang="en-US" sz="1400" dirty="0" err="1"/>
              <a:t>воздействию</a:t>
            </a:r>
            <a:r>
              <a:rPr lang="en-US" sz="1400" dirty="0"/>
              <a:t>, </a:t>
            </a:r>
            <a:r>
              <a:rPr lang="en-US" sz="1400" dirty="0" err="1"/>
              <a:t>подозревая</a:t>
            </a:r>
            <a:r>
              <a:rPr lang="en-US" sz="1400" dirty="0"/>
              <a:t>, </a:t>
            </a:r>
            <a:r>
              <a:rPr lang="en-US" sz="1400" dirty="0" err="1"/>
              <a:t>что</a:t>
            </a:r>
            <a:r>
              <a:rPr lang="en-US" sz="1400" dirty="0"/>
              <a:t> </a:t>
            </a:r>
            <a:r>
              <a:rPr lang="en-US" sz="1400" dirty="0" err="1"/>
              <a:t>нами</a:t>
            </a:r>
            <a:r>
              <a:rPr lang="en-US" sz="1400" dirty="0"/>
              <a:t> </a:t>
            </a:r>
            <a:r>
              <a:rPr lang="en-US" sz="1400" dirty="0" err="1"/>
              <a:t>манипулируют</a:t>
            </a:r>
            <a:r>
              <a:rPr lang="en-US" sz="1400" dirty="0"/>
              <a:t>.</a:t>
            </a:r>
          </a:p>
          <a:p>
            <a:r>
              <a:rPr lang="en-US" sz="1400" dirty="0" err="1"/>
              <a:t>Средства</a:t>
            </a:r>
            <a:r>
              <a:rPr lang="en-US" sz="1400" dirty="0"/>
              <a:t> </a:t>
            </a:r>
            <a:r>
              <a:rPr lang="en-US" sz="1400" dirty="0" err="1"/>
              <a:t>массовой</a:t>
            </a:r>
            <a:r>
              <a:rPr lang="en-US" sz="1400" dirty="0"/>
              <a:t> информации </a:t>
            </a:r>
            <a:r>
              <a:rPr lang="en-US" sz="1400" dirty="0" err="1"/>
              <a:t>стали</a:t>
            </a:r>
            <a:r>
              <a:rPr lang="en-US" sz="1400" dirty="0"/>
              <a:t> </a:t>
            </a:r>
            <a:r>
              <a:rPr lang="en-US" sz="1400" dirty="0" err="1"/>
              <a:t>главным</a:t>
            </a:r>
            <a:r>
              <a:rPr lang="en-US" sz="1400" dirty="0"/>
              <a:t> </a:t>
            </a:r>
            <a:r>
              <a:rPr lang="en-US" sz="1400" dirty="0" err="1"/>
              <a:t>инструментом</a:t>
            </a:r>
            <a:r>
              <a:rPr lang="en-US" sz="1400" dirty="0"/>
              <a:t> </a:t>
            </a:r>
            <a:r>
              <a:rPr lang="en-US" sz="1400" dirty="0" err="1"/>
              <a:t>распространения</a:t>
            </a:r>
            <a:r>
              <a:rPr lang="en-US" sz="1400" dirty="0"/>
              <a:t> </a:t>
            </a:r>
            <a:r>
              <a:rPr lang="en-US" sz="1400" dirty="0" err="1"/>
              <a:t>сообщений</a:t>
            </a:r>
            <a:r>
              <a:rPr lang="en-US" sz="1400" dirty="0"/>
              <a:t>, </a:t>
            </a:r>
            <a:r>
              <a:rPr lang="en-US" sz="1400" dirty="0" err="1"/>
              <a:t>воздействующих</a:t>
            </a:r>
            <a:r>
              <a:rPr lang="en-US" sz="1400" dirty="0"/>
              <a:t> </a:t>
            </a:r>
            <a:r>
              <a:rPr lang="en-US" sz="1400" dirty="0" err="1"/>
              <a:t>на</a:t>
            </a:r>
            <a:r>
              <a:rPr lang="en-US" sz="1400" dirty="0"/>
              <a:t> </a:t>
            </a:r>
            <a:r>
              <a:rPr lang="en-US" sz="1400" dirty="0" err="1"/>
              <a:t>общественное</a:t>
            </a:r>
            <a:r>
              <a:rPr lang="en-US" sz="1400" dirty="0"/>
              <a:t> </a:t>
            </a:r>
            <a:r>
              <a:rPr lang="en-US" sz="1400" dirty="0" err="1"/>
              <a:t>сознание</a:t>
            </a:r>
            <a:r>
              <a:rPr lang="en-US" sz="1400" dirty="0"/>
              <a:t>.</a:t>
            </a:r>
          </a:p>
          <a:p>
            <a:r>
              <a:rPr lang="en-US" sz="1400" dirty="0"/>
              <a:t>        </a:t>
            </a:r>
            <a:r>
              <a:rPr lang="en-US" sz="1400" dirty="0" err="1"/>
              <a:t>То</a:t>
            </a:r>
            <a:r>
              <a:rPr lang="en-US" sz="1400" dirty="0"/>
              <a:t>, </a:t>
            </a:r>
            <a:r>
              <a:rPr lang="en-US" sz="1400" dirty="0" err="1"/>
              <a:t>что</a:t>
            </a:r>
            <a:r>
              <a:rPr lang="en-US" sz="1400" dirty="0"/>
              <a:t> </a:t>
            </a:r>
            <a:r>
              <a:rPr lang="en-US" sz="1400" dirty="0" err="1"/>
              <a:t>средства</a:t>
            </a:r>
            <a:r>
              <a:rPr lang="en-US" sz="1400" dirty="0"/>
              <a:t> </a:t>
            </a:r>
            <a:r>
              <a:rPr lang="en-US" sz="1400" dirty="0" err="1"/>
              <a:t>массовой</a:t>
            </a:r>
            <a:r>
              <a:rPr lang="en-US" sz="1400" dirty="0"/>
              <a:t> информации </a:t>
            </a:r>
            <a:r>
              <a:rPr lang="en-US" sz="1400" dirty="0" err="1"/>
              <a:t>оказывают</a:t>
            </a:r>
            <a:r>
              <a:rPr lang="en-US" sz="1400" dirty="0"/>
              <a:t> </a:t>
            </a:r>
            <a:r>
              <a:rPr lang="en-US" sz="1400" dirty="0" err="1"/>
              <a:t>огромное</a:t>
            </a:r>
            <a:r>
              <a:rPr lang="en-US" sz="1400" dirty="0"/>
              <a:t> </a:t>
            </a:r>
            <a:r>
              <a:rPr lang="en-US" sz="1400" dirty="0" err="1"/>
              <a:t>влияние</a:t>
            </a:r>
            <a:r>
              <a:rPr lang="en-US" sz="1400" dirty="0"/>
              <a:t> </a:t>
            </a:r>
            <a:r>
              <a:rPr lang="en-US" sz="1400" dirty="0" err="1"/>
              <a:t>на</a:t>
            </a:r>
            <a:r>
              <a:rPr lang="en-US" sz="1400" dirty="0"/>
              <a:t> </a:t>
            </a:r>
            <a:r>
              <a:rPr lang="en-US" sz="1400" dirty="0" err="1"/>
              <a:t>личность</a:t>
            </a:r>
            <a:r>
              <a:rPr lang="en-US" sz="1400" dirty="0"/>
              <a:t> и, </a:t>
            </a:r>
            <a:r>
              <a:rPr lang="en-US" sz="1400" dirty="0" err="1"/>
              <a:t>зачастую</a:t>
            </a:r>
            <a:r>
              <a:rPr lang="en-US" sz="1400" dirty="0"/>
              <a:t> </a:t>
            </a:r>
            <a:r>
              <a:rPr lang="en-US" sz="1400" dirty="0" err="1"/>
              <a:t>полностью</a:t>
            </a:r>
            <a:r>
              <a:rPr lang="en-US" sz="1400" dirty="0"/>
              <a:t>, </a:t>
            </a:r>
            <a:r>
              <a:rPr lang="en-US" sz="1400" dirty="0" err="1"/>
              <a:t>формируют</a:t>
            </a:r>
            <a:r>
              <a:rPr lang="en-US" sz="1400" dirty="0"/>
              <a:t> </a:t>
            </a:r>
            <a:r>
              <a:rPr lang="en-US" sz="1400" dirty="0" err="1"/>
              <a:t>общественное</a:t>
            </a:r>
            <a:r>
              <a:rPr lang="en-US" sz="1400" dirty="0"/>
              <a:t> </a:t>
            </a:r>
            <a:r>
              <a:rPr lang="en-US" sz="1400" dirty="0" err="1"/>
              <a:t>мнение</a:t>
            </a:r>
            <a:r>
              <a:rPr lang="en-US" sz="1400" dirty="0"/>
              <a:t>, </a:t>
            </a:r>
            <a:r>
              <a:rPr lang="en-US" sz="1400" dirty="0" err="1"/>
              <a:t>непреложный</a:t>
            </a:r>
            <a:r>
              <a:rPr lang="en-US" sz="1400" dirty="0"/>
              <a:t> </a:t>
            </a:r>
            <a:r>
              <a:rPr lang="en-US" sz="1400" dirty="0" err="1"/>
              <a:t>факт</a:t>
            </a:r>
            <a:r>
              <a:rPr lang="en-US" sz="1400" dirty="0"/>
              <a:t>. </a:t>
            </a:r>
            <a:r>
              <a:rPr lang="en-US" sz="1400" dirty="0" err="1"/>
              <a:t>Мы</a:t>
            </a:r>
            <a:r>
              <a:rPr lang="en-US" sz="1400" dirty="0"/>
              <a:t> </a:t>
            </a:r>
            <a:r>
              <a:rPr lang="en-US" sz="1400" dirty="0" err="1"/>
              <a:t>каждый</a:t>
            </a:r>
            <a:r>
              <a:rPr lang="en-US" sz="1400" dirty="0"/>
              <a:t> </a:t>
            </a:r>
            <a:r>
              <a:rPr lang="en-US" sz="1400" dirty="0" err="1"/>
              <a:t>день</a:t>
            </a:r>
            <a:r>
              <a:rPr lang="en-US" sz="1400" dirty="0"/>
              <a:t> </a:t>
            </a:r>
            <a:r>
              <a:rPr lang="en-US" sz="1400" dirty="0" err="1"/>
              <a:t>получаем</a:t>
            </a:r>
            <a:r>
              <a:rPr lang="en-US" sz="1400" dirty="0"/>
              <a:t> </a:t>
            </a:r>
            <a:r>
              <a:rPr lang="en-US" sz="1400" dirty="0" err="1"/>
              <a:t>из</a:t>
            </a:r>
            <a:r>
              <a:rPr lang="en-US" sz="1400" dirty="0"/>
              <a:t> </a:t>
            </a:r>
            <a:r>
              <a:rPr lang="en-US" sz="1400" dirty="0" err="1"/>
              <a:t>прессы</a:t>
            </a:r>
            <a:r>
              <a:rPr lang="en-US" sz="1400" dirty="0"/>
              <a:t> </a:t>
            </a:r>
            <a:r>
              <a:rPr lang="en-US" sz="1400" dirty="0" err="1"/>
              <a:t>новости</a:t>
            </a:r>
            <a:r>
              <a:rPr lang="en-US" sz="1400" dirty="0"/>
              <a:t> и </a:t>
            </a:r>
            <a:r>
              <a:rPr lang="en-US" sz="1400" dirty="0" err="1"/>
              <a:t>информацию</a:t>
            </a:r>
            <a:r>
              <a:rPr lang="en-US" sz="1400" dirty="0"/>
              <a:t>, </a:t>
            </a:r>
            <a:r>
              <a:rPr lang="en-US" sz="1400" dirty="0" err="1"/>
              <a:t>которая</a:t>
            </a:r>
            <a:r>
              <a:rPr lang="en-US" sz="1400" dirty="0"/>
              <a:t> </a:t>
            </a:r>
            <a:r>
              <a:rPr lang="en-US" sz="1400" dirty="0" err="1"/>
              <a:t>процентов</a:t>
            </a:r>
            <a:r>
              <a:rPr lang="en-US" sz="1400" dirty="0"/>
              <a:t> </a:t>
            </a:r>
            <a:r>
              <a:rPr lang="en-US" sz="1400" dirty="0" err="1"/>
              <a:t>на</a:t>
            </a:r>
            <a:r>
              <a:rPr lang="en-US" sz="1400" dirty="0"/>
              <a:t> </a:t>
            </a:r>
            <a:r>
              <a:rPr lang="en-US" sz="1400" dirty="0" err="1"/>
              <a:t>семьдесят</a:t>
            </a:r>
            <a:r>
              <a:rPr lang="en-US" sz="1400" dirty="0"/>
              <a:t> </a:t>
            </a:r>
            <a:r>
              <a:rPr lang="en-US" sz="1400" dirty="0" err="1"/>
              <a:t>не</a:t>
            </a:r>
            <a:r>
              <a:rPr lang="en-US" sz="1400" dirty="0"/>
              <a:t> </a:t>
            </a:r>
            <a:r>
              <a:rPr lang="en-US" sz="1400" dirty="0" err="1"/>
              <a:t>подлежит</a:t>
            </a:r>
            <a:r>
              <a:rPr lang="en-US" sz="1400" dirty="0"/>
              <a:t> </a:t>
            </a:r>
            <a:r>
              <a:rPr lang="en-US" sz="1400" dirty="0" err="1"/>
              <a:t>проверке</a:t>
            </a:r>
            <a:r>
              <a:rPr lang="en-US" sz="1400" dirty="0"/>
              <a:t>. </a:t>
            </a:r>
            <a:r>
              <a:rPr lang="en-US" sz="1400" dirty="0" err="1"/>
              <a:t>Мы</a:t>
            </a:r>
            <a:r>
              <a:rPr lang="en-US" sz="1400" dirty="0"/>
              <a:t> </a:t>
            </a:r>
            <a:r>
              <a:rPr lang="en-US" sz="1400" dirty="0" err="1"/>
              <a:t>однозначно</a:t>
            </a:r>
            <a:r>
              <a:rPr lang="en-US" sz="1400" dirty="0"/>
              <a:t> </a:t>
            </a:r>
            <a:r>
              <a:rPr lang="en-US" sz="1400" dirty="0" err="1"/>
              <a:t>не</a:t>
            </a:r>
            <a:r>
              <a:rPr lang="en-US" sz="1400" dirty="0"/>
              <a:t> </a:t>
            </a:r>
            <a:r>
              <a:rPr lang="en-US" sz="1400" dirty="0" err="1"/>
              <a:t>всегда</a:t>
            </a:r>
            <a:r>
              <a:rPr lang="en-US" sz="1400" dirty="0"/>
              <a:t> </a:t>
            </a:r>
            <a:r>
              <a:rPr lang="en-US" sz="1400" dirty="0" err="1"/>
              <a:t>можем</a:t>
            </a:r>
            <a:r>
              <a:rPr lang="en-US" sz="1400" dirty="0"/>
              <a:t> </a:t>
            </a:r>
            <a:r>
              <a:rPr lang="en-US" sz="1400" dirty="0" err="1"/>
              <a:t>сказать</a:t>
            </a:r>
            <a:r>
              <a:rPr lang="en-US" sz="1400" dirty="0"/>
              <a:t> </a:t>
            </a:r>
            <a:r>
              <a:rPr lang="en-US" sz="1400" dirty="0" err="1"/>
              <a:t>себе</a:t>
            </a:r>
            <a:r>
              <a:rPr lang="en-US" sz="1400" dirty="0"/>
              <a:t>: - "</a:t>
            </a:r>
            <a:r>
              <a:rPr lang="en-US" sz="1400" dirty="0" err="1"/>
              <a:t>Да</a:t>
            </a:r>
            <a:r>
              <a:rPr lang="en-US" sz="1400" dirty="0"/>
              <a:t>, я </a:t>
            </a:r>
            <a:r>
              <a:rPr lang="en-US" sz="1400" dirty="0" err="1"/>
              <a:t>там</a:t>
            </a:r>
            <a:r>
              <a:rPr lang="en-US" sz="1400" dirty="0"/>
              <a:t> </a:t>
            </a:r>
            <a:r>
              <a:rPr lang="en-US" sz="1400" dirty="0" err="1"/>
              <a:t>был</a:t>
            </a:r>
            <a:r>
              <a:rPr lang="en-US" sz="1400" dirty="0"/>
              <a:t>, </a:t>
            </a:r>
            <a:r>
              <a:rPr lang="en-US" sz="1400" dirty="0" err="1"/>
              <a:t>это</a:t>
            </a:r>
            <a:r>
              <a:rPr lang="en-US" sz="1400" dirty="0"/>
              <a:t> </a:t>
            </a:r>
            <a:r>
              <a:rPr lang="en-US" sz="1400" dirty="0" err="1"/>
              <a:t>правдивая</a:t>
            </a:r>
            <a:r>
              <a:rPr lang="en-US" sz="1400" dirty="0"/>
              <a:t> </a:t>
            </a:r>
            <a:r>
              <a:rPr lang="en-US" sz="1400" dirty="0" err="1"/>
              <a:t>информация</a:t>
            </a:r>
            <a:r>
              <a:rPr lang="en-US" sz="1400" dirty="0"/>
              <a:t>", и </a:t>
            </a:r>
            <a:r>
              <a:rPr lang="en-US" sz="1400" dirty="0" err="1"/>
              <a:t>поэтому</a:t>
            </a:r>
            <a:r>
              <a:rPr lang="en-US" sz="1400" dirty="0"/>
              <a:t>,  </a:t>
            </a:r>
            <a:r>
              <a:rPr lang="en-US" sz="1400" dirty="0" err="1"/>
              <a:t>должны</a:t>
            </a:r>
            <a:r>
              <a:rPr lang="en-US" sz="1400" dirty="0"/>
              <a:t> </a:t>
            </a:r>
            <a:r>
              <a:rPr lang="en-US" sz="1400" dirty="0" err="1"/>
              <a:t>просто</a:t>
            </a:r>
            <a:r>
              <a:rPr lang="en-US" sz="1400" dirty="0"/>
              <a:t> </a:t>
            </a:r>
            <a:r>
              <a:rPr lang="en-US" sz="1400" dirty="0" err="1"/>
              <a:t>принимать</a:t>
            </a:r>
            <a:r>
              <a:rPr lang="en-US" sz="1400" dirty="0"/>
              <a:t> </a:t>
            </a:r>
            <a:r>
              <a:rPr lang="en-US" sz="1400" dirty="0" err="1"/>
              <a:t>такие</a:t>
            </a:r>
            <a:r>
              <a:rPr lang="en-US" sz="1400" dirty="0"/>
              <a:t> </a:t>
            </a:r>
            <a:r>
              <a:rPr lang="en-US" sz="1400" dirty="0" err="1"/>
              <a:t>новости</a:t>
            </a:r>
            <a:r>
              <a:rPr lang="en-US" sz="1400" dirty="0"/>
              <a:t> </a:t>
            </a:r>
            <a:r>
              <a:rPr lang="en-US" sz="1400" dirty="0" err="1"/>
              <a:t>на</a:t>
            </a:r>
            <a:r>
              <a:rPr lang="en-US" sz="1400" dirty="0"/>
              <a:t> </a:t>
            </a:r>
            <a:r>
              <a:rPr lang="en-US" sz="1400" dirty="0" err="1"/>
              <a:t>веру</a:t>
            </a:r>
            <a:r>
              <a:rPr lang="en-US" sz="1400" dirty="0"/>
              <a:t>, </a:t>
            </a:r>
            <a:r>
              <a:rPr lang="en-US" sz="1400" dirty="0" err="1"/>
              <a:t>формируя</a:t>
            </a:r>
            <a:r>
              <a:rPr lang="en-US" sz="1400" dirty="0"/>
              <a:t> </a:t>
            </a:r>
            <a:r>
              <a:rPr lang="en-US" sz="1400" dirty="0" err="1"/>
              <a:t>свое</a:t>
            </a:r>
            <a:r>
              <a:rPr lang="en-US" sz="1400" dirty="0"/>
              <a:t> </a:t>
            </a:r>
            <a:r>
              <a:rPr lang="en-US" sz="1400" dirty="0" err="1"/>
              <a:t>мнение</a:t>
            </a:r>
            <a:r>
              <a:rPr lang="en-US" sz="1400" dirty="0"/>
              <a:t> </a:t>
            </a:r>
            <a:r>
              <a:rPr lang="en-US" sz="1400" dirty="0" err="1"/>
              <a:t>из</a:t>
            </a:r>
            <a:r>
              <a:rPr lang="en-US" sz="1400" dirty="0"/>
              <a:t> </a:t>
            </a:r>
            <a:r>
              <a:rPr lang="en-US" sz="1400" dirty="0" err="1"/>
              <a:t>увиденного</a:t>
            </a:r>
            <a:r>
              <a:rPr lang="en-US" sz="1400" dirty="0"/>
              <a:t> </a:t>
            </a:r>
            <a:r>
              <a:rPr lang="en-US" sz="1400" dirty="0" err="1"/>
              <a:t>или</a:t>
            </a:r>
            <a:r>
              <a:rPr lang="en-US" sz="1400" dirty="0"/>
              <a:t> </a:t>
            </a:r>
            <a:r>
              <a:rPr lang="en-US" sz="1400" dirty="0" err="1"/>
              <a:t>услышанного</a:t>
            </a:r>
            <a:r>
              <a:rPr lang="en-US" sz="1400" dirty="0"/>
              <a:t>, </a:t>
            </a:r>
            <a:r>
              <a:rPr lang="en-US" sz="1400" dirty="0" err="1"/>
              <a:t>что</a:t>
            </a:r>
            <a:r>
              <a:rPr lang="en-US" sz="1400" dirty="0"/>
              <a:t>, к </a:t>
            </a:r>
            <a:r>
              <a:rPr lang="en-US" sz="1400" dirty="0" err="1"/>
              <a:t>сожалению</a:t>
            </a:r>
            <a:r>
              <a:rPr lang="en-US" sz="1400" dirty="0"/>
              <a:t>, </a:t>
            </a:r>
            <a:r>
              <a:rPr lang="en-US" sz="1400" dirty="0" err="1"/>
              <a:t>не</a:t>
            </a:r>
            <a:r>
              <a:rPr lang="en-US" sz="1400" dirty="0"/>
              <a:t> </a:t>
            </a:r>
            <a:r>
              <a:rPr lang="en-US" sz="1400" dirty="0" err="1"/>
              <a:t>всегда</a:t>
            </a:r>
            <a:r>
              <a:rPr lang="en-US" sz="1400" dirty="0"/>
              <a:t> </a:t>
            </a:r>
            <a:r>
              <a:rPr lang="en-US" sz="1400" dirty="0" err="1"/>
              <a:t>бывает</a:t>
            </a:r>
            <a:r>
              <a:rPr lang="en-US" sz="1400" dirty="0"/>
              <a:t> </a:t>
            </a:r>
            <a:r>
              <a:rPr lang="en-US" sz="1400" dirty="0" err="1"/>
              <a:t>правдиво</a:t>
            </a:r>
            <a:r>
              <a:rPr lang="en-US" sz="1400" dirty="0"/>
              <a:t>. </a:t>
            </a:r>
            <a:r>
              <a:rPr lang="en-US" sz="1400" dirty="0" err="1"/>
              <a:t>Подрастающее</a:t>
            </a:r>
            <a:r>
              <a:rPr lang="en-US" sz="1400" dirty="0"/>
              <a:t> </a:t>
            </a:r>
            <a:r>
              <a:rPr lang="en-US" sz="1400" dirty="0" err="1"/>
              <a:t>поколение</a:t>
            </a:r>
            <a:r>
              <a:rPr lang="en-US" sz="1400" dirty="0"/>
              <a:t> </a:t>
            </a:r>
            <a:r>
              <a:rPr lang="en-US" sz="1400" dirty="0" err="1"/>
              <a:t>формирует</a:t>
            </a:r>
            <a:r>
              <a:rPr lang="en-US" sz="1400" dirty="0"/>
              <a:t> </a:t>
            </a:r>
            <a:r>
              <a:rPr lang="en-US" sz="1400" dirty="0" err="1"/>
              <a:t>свои</a:t>
            </a:r>
            <a:r>
              <a:rPr lang="en-US" sz="1400" dirty="0"/>
              <a:t> </a:t>
            </a:r>
            <a:r>
              <a:rPr lang="en-US" sz="1400" dirty="0" err="1"/>
              <a:t>мнения</a:t>
            </a:r>
            <a:r>
              <a:rPr lang="en-US" sz="1400" dirty="0"/>
              <a:t> и </a:t>
            </a:r>
            <a:r>
              <a:rPr lang="en-US" sz="1400" dirty="0" err="1"/>
              <a:t>вкусы</a:t>
            </a:r>
            <a:r>
              <a:rPr lang="en-US" sz="1400" dirty="0"/>
              <a:t> </a:t>
            </a:r>
            <a:r>
              <a:rPr lang="en-US" sz="1400" dirty="0" err="1"/>
              <a:t>практически</a:t>
            </a:r>
            <a:r>
              <a:rPr lang="en-US" sz="1400" dirty="0"/>
              <a:t> </a:t>
            </a:r>
            <a:r>
              <a:rPr lang="en-US" sz="1400" dirty="0" err="1"/>
              <a:t>на</a:t>
            </a:r>
            <a:r>
              <a:rPr lang="en-US" sz="1400" dirty="0"/>
              <a:t> </a:t>
            </a:r>
            <a:r>
              <a:rPr lang="en-US" sz="1400" dirty="0" err="1"/>
              <a:t>все</a:t>
            </a:r>
            <a:r>
              <a:rPr lang="en-US" sz="1400" dirty="0"/>
              <a:t> </a:t>
            </a:r>
            <a:r>
              <a:rPr lang="en-US" sz="1400" dirty="0" err="1"/>
              <a:t>сто</a:t>
            </a:r>
            <a:r>
              <a:rPr lang="en-US" sz="1400" dirty="0"/>
              <a:t> </a:t>
            </a:r>
            <a:r>
              <a:rPr lang="en-US" sz="1400" dirty="0" err="1"/>
              <a:t>процентов</a:t>
            </a:r>
            <a:r>
              <a:rPr lang="en-US" sz="1400" dirty="0"/>
              <a:t> </a:t>
            </a:r>
            <a:r>
              <a:rPr lang="en-US" sz="1400" dirty="0" err="1"/>
              <a:t>благодаря</a:t>
            </a:r>
            <a:r>
              <a:rPr lang="en-US" sz="1400" dirty="0"/>
              <a:t> </a:t>
            </a:r>
            <a:r>
              <a:rPr lang="en-US" sz="1400" dirty="0" err="1"/>
              <a:t>журналам</a:t>
            </a:r>
            <a:r>
              <a:rPr lang="en-US" sz="1400" dirty="0"/>
              <a:t>, </a:t>
            </a:r>
            <a:r>
              <a:rPr lang="en-US" sz="1400" dirty="0" err="1"/>
              <a:t>развлекательному</a:t>
            </a:r>
            <a:r>
              <a:rPr lang="en-US" sz="1400" dirty="0"/>
              <a:t> </a:t>
            </a:r>
            <a:r>
              <a:rPr lang="en-US" sz="1400" dirty="0" err="1"/>
              <a:t>телевидению</a:t>
            </a:r>
            <a:r>
              <a:rPr lang="en-US" sz="1400" dirty="0"/>
              <a:t> и </a:t>
            </a:r>
            <a:r>
              <a:rPr lang="en-US" sz="1400" dirty="0" err="1"/>
              <a:t>Интернету</a:t>
            </a:r>
            <a:r>
              <a:rPr lang="en-US" sz="1400" dirty="0"/>
              <a:t>. </a:t>
            </a:r>
            <a:endParaRPr lang="en-US" sz="1000" dirty="0"/>
          </a:p>
          <a:p>
            <a:endParaRPr lang="en-US" sz="1000" dirty="0"/>
          </a:p>
        </p:txBody>
      </p:sp>
      <p:sp>
        <p:nvSpPr>
          <p:cNvPr id="4" name="Content Placeholder 3"/>
          <p:cNvSpPr>
            <a:spLocks noGrp="1"/>
          </p:cNvSpPr>
          <p:nvPr>
            <p:ph sz="half" idx="2"/>
          </p:nvPr>
        </p:nvSpPr>
        <p:spPr>
          <a:xfrm>
            <a:off x="6197600" y="1600200"/>
            <a:ext cx="5384800" cy="5191760"/>
          </a:xfrm>
        </p:spPr>
        <p:txBody>
          <a:bodyPr/>
          <a:lstStyle/>
          <a:p>
            <a:r>
              <a:rPr lang="en-US" sz="1400" dirty="0">
                <a:sym typeface="+mn-ea"/>
              </a:rPr>
              <a:t>       </a:t>
            </a:r>
            <a:r>
              <a:rPr lang="en-US" sz="1400" dirty="0" err="1">
                <a:sym typeface="+mn-ea"/>
              </a:rPr>
              <a:t>Аспекты</a:t>
            </a:r>
            <a:r>
              <a:rPr lang="en-US" sz="1400" dirty="0">
                <a:sym typeface="+mn-ea"/>
              </a:rPr>
              <a:t> </a:t>
            </a:r>
            <a:r>
              <a:rPr lang="en-US" sz="1400" dirty="0" err="1">
                <a:sym typeface="+mn-ea"/>
              </a:rPr>
              <a:t>влияния</a:t>
            </a:r>
            <a:r>
              <a:rPr lang="en-US" sz="1400" dirty="0">
                <a:sym typeface="+mn-ea"/>
              </a:rPr>
              <a:t> СМИ </a:t>
            </a:r>
            <a:r>
              <a:rPr lang="en-US" sz="1400" dirty="0" err="1">
                <a:sym typeface="+mn-ea"/>
              </a:rPr>
              <a:t>многочисленны</a:t>
            </a:r>
            <a:r>
              <a:rPr lang="en-US" sz="1400" dirty="0">
                <a:sym typeface="+mn-ea"/>
              </a:rPr>
              <a:t>, </a:t>
            </a:r>
            <a:r>
              <a:rPr lang="en-US" sz="1400" dirty="0" err="1">
                <a:sym typeface="+mn-ea"/>
              </a:rPr>
              <a:t>представлю</a:t>
            </a:r>
            <a:r>
              <a:rPr lang="en-US" sz="1400" dirty="0">
                <a:sym typeface="+mn-ea"/>
              </a:rPr>
              <a:t> </a:t>
            </a:r>
            <a:r>
              <a:rPr lang="en-US" sz="1400" dirty="0" err="1">
                <a:sym typeface="+mn-ea"/>
              </a:rPr>
              <a:t>лишь</a:t>
            </a:r>
            <a:r>
              <a:rPr lang="en-US" sz="1400" dirty="0">
                <a:sym typeface="+mn-ea"/>
              </a:rPr>
              <a:t> </a:t>
            </a:r>
            <a:r>
              <a:rPr lang="en-US" sz="1400" dirty="0" err="1">
                <a:sym typeface="+mn-ea"/>
              </a:rPr>
              <a:t>наиболее</a:t>
            </a:r>
            <a:r>
              <a:rPr lang="en-US" sz="1400" dirty="0">
                <a:sym typeface="+mn-ea"/>
              </a:rPr>
              <a:t> </a:t>
            </a:r>
            <a:r>
              <a:rPr lang="en-US" sz="1400" dirty="0" err="1">
                <a:sym typeface="+mn-ea"/>
              </a:rPr>
              <a:t>распространенные</a:t>
            </a:r>
            <a:r>
              <a:rPr lang="en-US" sz="1400" dirty="0">
                <a:sym typeface="+mn-ea"/>
              </a:rPr>
              <a:t> </a:t>
            </a:r>
            <a:r>
              <a:rPr lang="en-US" sz="1400" dirty="0" err="1">
                <a:sym typeface="+mn-ea"/>
              </a:rPr>
              <a:t>мнения</a:t>
            </a:r>
            <a:r>
              <a:rPr lang="en-US" sz="1400" dirty="0">
                <a:sym typeface="+mn-ea"/>
              </a:rPr>
              <a:t>. К </a:t>
            </a:r>
            <a:r>
              <a:rPr lang="en-US" sz="1400" dirty="0" err="1">
                <a:sym typeface="+mn-ea"/>
              </a:rPr>
              <a:t>примеру</a:t>
            </a:r>
            <a:r>
              <a:rPr lang="en-US" sz="1400" dirty="0">
                <a:sym typeface="+mn-ea"/>
              </a:rPr>
              <a:t>, </a:t>
            </a:r>
            <a:r>
              <a:rPr lang="en-US" sz="1400" dirty="0" err="1">
                <a:sym typeface="+mn-ea"/>
              </a:rPr>
              <a:t>существуют</a:t>
            </a:r>
            <a:r>
              <a:rPr lang="en-US" sz="1400" dirty="0">
                <a:sym typeface="+mn-ea"/>
              </a:rPr>
              <a:t> «</a:t>
            </a:r>
            <a:r>
              <a:rPr lang="en-US" sz="1400" dirty="0" err="1">
                <a:sym typeface="+mn-ea"/>
              </a:rPr>
              <a:t>прямые</a:t>
            </a:r>
            <a:r>
              <a:rPr lang="en-US" sz="1400" dirty="0">
                <a:sym typeface="+mn-ea"/>
              </a:rPr>
              <a:t>», </a:t>
            </a:r>
            <a:r>
              <a:rPr lang="en-US" sz="1400" dirty="0" err="1">
                <a:sym typeface="+mn-ea"/>
              </a:rPr>
              <a:t>непосредственные</a:t>
            </a:r>
            <a:r>
              <a:rPr lang="en-US" sz="1400" dirty="0">
                <a:sym typeface="+mn-ea"/>
              </a:rPr>
              <a:t> </a:t>
            </a:r>
            <a:r>
              <a:rPr lang="en-US" sz="1400" dirty="0" err="1">
                <a:sym typeface="+mn-ea"/>
              </a:rPr>
              <a:t>аспекты</a:t>
            </a:r>
            <a:r>
              <a:rPr lang="en-US" sz="1400" dirty="0">
                <a:sym typeface="+mn-ea"/>
              </a:rPr>
              <a:t>, </a:t>
            </a:r>
            <a:r>
              <a:rPr lang="en-US" sz="1400" dirty="0" err="1">
                <a:sym typeface="+mn-ea"/>
              </a:rPr>
              <a:t>которые</a:t>
            </a:r>
            <a:r>
              <a:rPr lang="en-US" sz="1400" dirty="0">
                <a:sym typeface="+mn-ea"/>
              </a:rPr>
              <a:t> </a:t>
            </a:r>
            <a:r>
              <a:rPr lang="en-US" sz="1400" dirty="0" err="1">
                <a:sym typeface="+mn-ea"/>
              </a:rPr>
              <a:t>связаны</a:t>
            </a:r>
            <a:r>
              <a:rPr lang="en-US" sz="1400" dirty="0">
                <a:sym typeface="+mn-ea"/>
              </a:rPr>
              <a:t> с </a:t>
            </a:r>
            <a:r>
              <a:rPr lang="en-US" sz="1400" dirty="0" err="1">
                <a:sym typeface="+mn-ea"/>
              </a:rPr>
              <a:t>основной</a:t>
            </a:r>
            <a:r>
              <a:rPr lang="en-US" sz="1400" dirty="0">
                <a:sym typeface="+mn-ea"/>
              </a:rPr>
              <a:t> </a:t>
            </a:r>
            <a:r>
              <a:rPr lang="en-US" sz="1400" dirty="0" err="1">
                <a:sym typeface="+mn-ea"/>
              </a:rPr>
              <a:t>функцией</a:t>
            </a:r>
            <a:r>
              <a:rPr lang="en-US" sz="1400" dirty="0">
                <a:sym typeface="+mn-ea"/>
              </a:rPr>
              <a:t> СМИ - </a:t>
            </a:r>
            <a:r>
              <a:rPr lang="en-US" sz="1400" dirty="0" err="1">
                <a:sym typeface="+mn-ea"/>
              </a:rPr>
              <a:t>передачей</a:t>
            </a:r>
            <a:r>
              <a:rPr lang="en-US" sz="1400" dirty="0">
                <a:sym typeface="+mn-ea"/>
              </a:rPr>
              <a:t> информации. </a:t>
            </a:r>
            <a:r>
              <a:rPr lang="en-US" sz="1400" dirty="0" err="1">
                <a:sym typeface="+mn-ea"/>
              </a:rPr>
              <a:t>Но</a:t>
            </a:r>
            <a:r>
              <a:rPr lang="en-US" sz="1400" dirty="0">
                <a:sym typeface="+mn-ea"/>
              </a:rPr>
              <a:t> </a:t>
            </a:r>
            <a:r>
              <a:rPr lang="en-US" sz="1400" dirty="0" err="1">
                <a:sym typeface="+mn-ea"/>
              </a:rPr>
              <a:t>существуют</a:t>
            </a:r>
            <a:r>
              <a:rPr lang="en-US" sz="1400" dirty="0">
                <a:sym typeface="+mn-ea"/>
              </a:rPr>
              <a:t> и </a:t>
            </a:r>
            <a:r>
              <a:rPr lang="en-US" sz="1400" dirty="0" err="1">
                <a:sym typeface="+mn-ea"/>
              </a:rPr>
              <a:t>развлекательная</a:t>
            </a:r>
            <a:r>
              <a:rPr lang="en-US" sz="1400" dirty="0">
                <a:sym typeface="+mn-ea"/>
              </a:rPr>
              <a:t>, </a:t>
            </a:r>
            <a:r>
              <a:rPr lang="en-US" sz="1400" dirty="0" err="1">
                <a:sym typeface="+mn-ea"/>
              </a:rPr>
              <a:t>информативная</a:t>
            </a:r>
            <a:r>
              <a:rPr lang="en-US" sz="1400" dirty="0">
                <a:sym typeface="+mn-ea"/>
              </a:rPr>
              <a:t>, </a:t>
            </a:r>
            <a:r>
              <a:rPr lang="en-US" sz="1400" dirty="0" err="1">
                <a:sym typeface="+mn-ea"/>
              </a:rPr>
              <a:t>воспитательная</a:t>
            </a:r>
            <a:r>
              <a:rPr lang="en-US" sz="1400" dirty="0">
                <a:sym typeface="+mn-ea"/>
              </a:rPr>
              <a:t> </a:t>
            </a:r>
            <a:r>
              <a:rPr lang="en-US" sz="1400" dirty="0" err="1">
                <a:sym typeface="+mn-ea"/>
              </a:rPr>
              <a:t>функция</a:t>
            </a:r>
            <a:r>
              <a:rPr lang="en-US" sz="1400" dirty="0">
                <a:sym typeface="+mn-ea"/>
              </a:rPr>
              <a:t>, и </a:t>
            </a:r>
            <a:r>
              <a:rPr lang="en-US" sz="1400" dirty="0" err="1">
                <a:sym typeface="+mn-ea"/>
              </a:rPr>
              <a:t>др</a:t>
            </a:r>
            <a:r>
              <a:rPr lang="en-US" sz="1400" dirty="0">
                <a:sym typeface="+mn-ea"/>
              </a:rPr>
              <a:t>.</a:t>
            </a:r>
            <a:endParaRPr lang="en-US" sz="1400" dirty="0"/>
          </a:p>
          <a:p>
            <a:r>
              <a:rPr lang="en-US" sz="1400" dirty="0">
                <a:sym typeface="+mn-ea"/>
              </a:rPr>
              <a:t>        </a:t>
            </a:r>
            <a:r>
              <a:rPr lang="en-US" sz="1400" dirty="0" err="1">
                <a:sym typeface="+mn-ea"/>
              </a:rPr>
              <a:t>Например</a:t>
            </a:r>
            <a:r>
              <a:rPr lang="en-US" sz="1400" dirty="0">
                <a:sym typeface="+mn-ea"/>
              </a:rPr>
              <a:t>, </a:t>
            </a:r>
            <a:r>
              <a:rPr lang="en-US" sz="1400" dirty="0" err="1">
                <a:sym typeface="+mn-ea"/>
              </a:rPr>
              <a:t>на</a:t>
            </a:r>
            <a:r>
              <a:rPr lang="en-US" sz="1400" dirty="0">
                <a:sym typeface="+mn-ea"/>
              </a:rPr>
              <a:t>  </a:t>
            </a:r>
            <a:r>
              <a:rPr lang="en-US" sz="1400" dirty="0" err="1">
                <a:sym typeface="+mn-ea"/>
              </a:rPr>
              <a:t>сегодняшний</a:t>
            </a:r>
            <a:r>
              <a:rPr lang="en-US" sz="1400" dirty="0">
                <a:sym typeface="+mn-ea"/>
              </a:rPr>
              <a:t> </a:t>
            </a:r>
            <a:r>
              <a:rPr lang="en-US" sz="1400" dirty="0" err="1">
                <a:sym typeface="+mn-ea"/>
              </a:rPr>
              <a:t>день</a:t>
            </a:r>
            <a:r>
              <a:rPr lang="en-US" sz="1400" dirty="0">
                <a:sym typeface="+mn-ea"/>
              </a:rPr>
              <a:t> </a:t>
            </a:r>
            <a:r>
              <a:rPr lang="en-US" sz="1400" dirty="0" err="1">
                <a:sym typeface="+mn-ea"/>
              </a:rPr>
              <a:t>среди</a:t>
            </a:r>
            <a:r>
              <a:rPr lang="en-US" sz="1400" dirty="0">
                <a:sym typeface="+mn-ea"/>
              </a:rPr>
              <a:t> </a:t>
            </a:r>
            <a:r>
              <a:rPr lang="en-US" sz="1400" dirty="0" err="1">
                <a:sym typeface="+mn-ea"/>
              </a:rPr>
              <a:t>российских</a:t>
            </a:r>
            <a:r>
              <a:rPr lang="en-US" sz="1400" dirty="0">
                <a:sym typeface="+mn-ea"/>
              </a:rPr>
              <a:t> </a:t>
            </a:r>
            <a:r>
              <a:rPr lang="en-US" sz="1400" dirty="0" err="1">
                <a:sym typeface="+mn-ea"/>
              </a:rPr>
              <a:t>печатных</a:t>
            </a:r>
            <a:r>
              <a:rPr lang="en-US" sz="1400" dirty="0">
                <a:sym typeface="+mn-ea"/>
              </a:rPr>
              <a:t> </a:t>
            </a:r>
            <a:r>
              <a:rPr lang="en-US" sz="1400" dirty="0" err="1">
                <a:sym typeface="+mn-ea"/>
              </a:rPr>
              <a:t>изданий</a:t>
            </a:r>
            <a:r>
              <a:rPr lang="en-US" sz="1400" dirty="0">
                <a:sym typeface="+mn-ea"/>
              </a:rPr>
              <a:t> </a:t>
            </a:r>
            <a:r>
              <a:rPr lang="en-US" sz="1400" dirty="0" err="1">
                <a:sym typeface="+mn-ea"/>
              </a:rPr>
              <a:t>существует</a:t>
            </a:r>
            <a:r>
              <a:rPr lang="en-US" sz="1400" dirty="0">
                <a:sym typeface="+mn-ea"/>
              </a:rPr>
              <a:t> </a:t>
            </a:r>
            <a:r>
              <a:rPr lang="en-US" sz="1400" dirty="0" err="1">
                <a:sym typeface="+mn-ea"/>
              </a:rPr>
              <a:t>большое</a:t>
            </a:r>
            <a:r>
              <a:rPr lang="en-US" sz="1400" dirty="0">
                <a:sym typeface="+mn-ea"/>
              </a:rPr>
              <a:t> </a:t>
            </a:r>
            <a:r>
              <a:rPr lang="en-US" sz="1400" dirty="0" err="1">
                <a:sym typeface="+mn-ea"/>
              </a:rPr>
              <a:t>количество</a:t>
            </a:r>
            <a:r>
              <a:rPr lang="en-US" sz="1400" dirty="0">
                <a:sym typeface="+mn-ea"/>
              </a:rPr>
              <a:t> </a:t>
            </a:r>
            <a:r>
              <a:rPr lang="en-US" sz="1400" dirty="0" err="1">
                <a:sym typeface="+mn-ea"/>
              </a:rPr>
              <a:t>молодежных</a:t>
            </a:r>
            <a:r>
              <a:rPr lang="en-US" sz="1400" dirty="0">
                <a:sym typeface="+mn-ea"/>
              </a:rPr>
              <a:t> </a:t>
            </a:r>
            <a:r>
              <a:rPr lang="en-US" sz="1400" dirty="0" err="1">
                <a:sym typeface="+mn-ea"/>
              </a:rPr>
              <a:t>журналов</a:t>
            </a:r>
            <a:r>
              <a:rPr lang="en-US" sz="1400" dirty="0">
                <a:sym typeface="+mn-ea"/>
              </a:rPr>
              <a:t>, </a:t>
            </a:r>
            <a:r>
              <a:rPr lang="en-US" sz="1400" dirty="0" err="1">
                <a:sym typeface="+mn-ea"/>
              </a:rPr>
              <a:t>пользующихся</a:t>
            </a:r>
            <a:r>
              <a:rPr lang="en-US" sz="1400" dirty="0">
                <a:sym typeface="+mn-ea"/>
              </a:rPr>
              <a:t> </a:t>
            </a:r>
            <a:r>
              <a:rPr lang="en-US" sz="1400" dirty="0" err="1">
                <a:sym typeface="+mn-ea"/>
              </a:rPr>
              <a:t>большим</a:t>
            </a:r>
            <a:r>
              <a:rPr lang="en-US" sz="1400" dirty="0">
                <a:sym typeface="+mn-ea"/>
              </a:rPr>
              <a:t> </a:t>
            </a:r>
            <a:r>
              <a:rPr lang="en-US" sz="1400" dirty="0" err="1">
                <a:sym typeface="+mn-ea"/>
              </a:rPr>
              <a:t>спросом</a:t>
            </a:r>
            <a:r>
              <a:rPr lang="en-US" sz="1400" dirty="0">
                <a:sym typeface="+mn-ea"/>
              </a:rPr>
              <a:t> </a:t>
            </a:r>
            <a:r>
              <a:rPr lang="en-US" sz="1400" dirty="0" err="1">
                <a:sym typeface="+mn-ea"/>
              </a:rPr>
              <a:t>среди</a:t>
            </a:r>
            <a:r>
              <a:rPr lang="en-US" sz="1400" dirty="0">
                <a:sym typeface="+mn-ea"/>
              </a:rPr>
              <a:t> </a:t>
            </a:r>
            <a:r>
              <a:rPr lang="en-US" sz="1400" dirty="0" err="1">
                <a:sym typeface="+mn-ea"/>
              </a:rPr>
              <a:t>подростков</a:t>
            </a:r>
            <a:r>
              <a:rPr lang="en-US" sz="1400" dirty="0">
                <a:sym typeface="+mn-ea"/>
              </a:rPr>
              <a:t>. </a:t>
            </a:r>
            <a:r>
              <a:rPr lang="en-US" sz="1400" dirty="0" err="1">
                <a:sym typeface="+mn-ea"/>
              </a:rPr>
              <a:t>Тематика</a:t>
            </a:r>
            <a:r>
              <a:rPr lang="en-US" sz="1400" dirty="0">
                <a:sym typeface="+mn-ea"/>
              </a:rPr>
              <a:t> </a:t>
            </a:r>
            <a:r>
              <a:rPr lang="en-US" sz="1400" dirty="0" err="1">
                <a:sym typeface="+mn-ea"/>
              </a:rPr>
              <a:t>журналов</a:t>
            </a:r>
            <a:r>
              <a:rPr lang="en-US" sz="1400" dirty="0">
                <a:sym typeface="+mn-ea"/>
              </a:rPr>
              <a:t>, </a:t>
            </a:r>
            <a:r>
              <a:rPr lang="en-US" sz="1400" dirty="0" err="1">
                <a:sym typeface="+mn-ea"/>
              </a:rPr>
              <a:t>как</a:t>
            </a:r>
            <a:r>
              <a:rPr lang="en-US" sz="1400" dirty="0">
                <a:sym typeface="+mn-ea"/>
              </a:rPr>
              <a:t> </a:t>
            </a:r>
            <a:r>
              <a:rPr lang="en-US" sz="1400" dirty="0" err="1">
                <a:sym typeface="+mn-ea"/>
              </a:rPr>
              <a:t>правило</a:t>
            </a:r>
            <a:r>
              <a:rPr lang="en-US" sz="1400" dirty="0">
                <a:sym typeface="+mn-ea"/>
              </a:rPr>
              <a:t>, </a:t>
            </a:r>
            <a:r>
              <a:rPr lang="en-US" sz="1400" dirty="0" err="1">
                <a:sym typeface="+mn-ea"/>
              </a:rPr>
              <a:t>не</a:t>
            </a:r>
            <a:r>
              <a:rPr lang="en-US" sz="1400" dirty="0">
                <a:sym typeface="+mn-ea"/>
              </a:rPr>
              <a:t> </a:t>
            </a:r>
            <a:r>
              <a:rPr lang="en-US" sz="1400" dirty="0" err="1">
                <a:sym typeface="+mn-ea"/>
              </a:rPr>
              <a:t>отличается</a:t>
            </a:r>
            <a:r>
              <a:rPr lang="en-US" sz="1400" dirty="0">
                <a:sym typeface="+mn-ea"/>
              </a:rPr>
              <a:t> </a:t>
            </a:r>
            <a:r>
              <a:rPr lang="en-US" sz="1400" dirty="0" err="1">
                <a:sym typeface="+mn-ea"/>
              </a:rPr>
              <a:t>научной</a:t>
            </a:r>
            <a:r>
              <a:rPr lang="en-US" sz="1400" dirty="0">
                <a:sym typeface="+mn-ea"/>
              </a:rPr>
              <a:t> </a:t>
            </a:r>
            <a:r>
              <a:rPr lang="en-US" sz="1400" dirty="0" err="1">
                <a:sym typeface="+mn-ea"/>
              </a:rPr>
              <a:t>познавательностью</a:t>
            </a:r>
            <a:r>
              <a:rPr lang="en-US" sz="1400" dirty="0">
                <a:sym typeface="+mn-ea"/>
              </a:rPr>
              <a:t> и </a:t>
            </a:r>
            <a:r>
              <a:rPr lang="en-US" sz="1400" dirty="0" err="1">
                <a:sym typeface="+mn-ea"/>
              </a:rPr>
              <a:t>разнообразием</a:t>
            </a:r>
            <a:r>
              <a:rPr lang="en-US" sz="1400" dirty="0">
                <a:sym typeface="+mn-ea"/>
              </a:rPr>
              <a:t>; </a:t>
            </a:r>
            <a:r>
              <a:rPr lang="en-US" sz="1400" dirty="0" err="1">
                <a:sym typeface="+mn-ea"/>
              </a:rPr>
              <a:t>их</a:t>
            </a:r>
            <a:r>
              <a:rPr lang="en-US" sz="1400" dirty="0">
                <a:sym typeface="+mn-ea"/>
              </a:rPr>
              <a:t> </a:t>
            </a:r>
            <a:r>
              <a:rPr lang="en-US" sz="1400" dirty="0" err="1">
                <a:sym typeface="+mn-ea"/>
              </a:rPr>
              <a:t>основные</a:t>
            </a:r>
            <a:r>
              <a:rPr lang="en-US" sz="1400" dirty="0">
                <a:sym typeface="+mn-ea"/>
              </a:rPr>
              <a:t> </a:t>
            </a:r>
            <a:r>
              <a:rPr lang="en-US" sz="1400" dirty="0" err="1">
                <a:sym typeface="+mn-ea"/>
              </a:rPr>
              <a:t>рубрики</a:t>
            </a:r>
            <a:r>
              <a:rPr lang="en-US" sz="1400" dirty="0">
                <a:sym typeface="+mn-ea"/>
              </a:rPr>
              <a:t>: </a:t>
            </a:r>
            <a:r>
              <a:rPr lang="en-US" sz="1400" dirty="0" err="1">
                <a:sym typeface="+mn-ea"/>
              </a:rPr>
              <a:t>музыка</a:t>
            </a:r>
            <a:r>
              <a:rPr lang="en-US" sz="1400" dirty="0">
                <a:sym typeface="+mn-ea"/>
              </a:rPr>
              <a:t>, </a:t>
            </a:r>
            <a:r>
              <a:rPr lang="en-US" sz="1400" dirty="0" err="1">
                <a:sym typeface="+mn-ea"/>
              </a:rPr>
              <a:t>мода</a:t>
            </a:r>
            <a:r>
              <a:rPr lang="en-US" sz="1400" dirty="0">
                <a:sym typeface="+mn-ea"/>
              </a:rPr>
              <a:t>, </a:t>
            </a:r>
            <a:r>
              <a:rPr lang="en-US" sz="1400" dirty="0" err="1">
                <a:sym typeface="+mn-ea"/>
              </a:rPr>
              <a:t>новости</a:t>
            </a:r>
            <a:r>
              <a:rPr lang="en-US" sz="1400" dirty="0">
                <a:sym typeface="+mn-ea"/>
              </a:rPr>
              <a:t> </a:t>
            </a:r>
            <a:r>
              <a:rPr lang="en-US" sz="1400" dirty="0" err="1">
                <a:sym typeface="+mn-ea"/>
              </a:rPr>
              <a:t>шоу-бизнеса</a:t>
            </a:r>
            <a:r>
              <a:rPr lang="en-US" sz="1400" dirty="0">
                <a:sym typeface="+mn-ea"/>
              </a:rPr>
              <a:t>, </a:t>
            </a:r>
            <a:r>
              <a:rPr lang="en-US" sz="1400" dirty="0" err="1">
                <a:sym typeface="+mn-ea"/>
              </a:rPr>
              <a:t>секс</a:t>
            </a:r>
            <a:r>
              <a:rPr lang="en-US" sz="1400" dirty="0">
                <a:sym typeface="+mn-ea"/>
              </a:rPr>
              <a:t>, </a:t>
            </a:r>
            <a:r>
              <a:rPr lang="en-US" sz="1400" dirty="0" err="1">
                <a:sym typeface="+mn-ea"/>
              </a:rPr>
              <a:t>гороскоп</a:t>
            </a:r>
            <a:r>
              <a:rPr lang="en-US" sz="1400" dirty="0">
                <a:sym typeface="+mn-ea"/>
              </a:rPr>
              <a:t>, </a:t>
            </a:r>
            <a:r>
              <a:rPr lang="en-US" sz="1400" dirty="0" err="1">
                <a:sym typeface="+mn-ea"/>
              </a:rPr>
              <a:t>тесты</a:t>
            </a:r>
            <a:r>
              <a:rPr lang="en-US" sz="1400" dirty="0">
                <a:sym typeface="+mn-ea"/>
              </a:rPr>
              <a:t>, </a:t>
            </a:r>
            <a:r>
              <a:rPr lang="en-US" sz="1400" dirty="0" err="1">
                <a:sym typeface="+mn-ea"/>
              </a:rPr>
              <a:t>анекдоты</a:t>
            </a:r>
            <a:r>
              <a:rPr lang="en-US" sz="1400" dirty="0">
                <a:sym typeface="+mn-ea"/>
              </a:rPr>
              <a:t>. </a:t>
            </a:r>
            <a:r>
              <a:rPr lang="en-US" sz="1400" dirty="0" err="1">
                <a:sym typeface="+mn-ea"/>
              </a:rPr>
              <a:t>Вся</a:t>
            </a:r>
            <a:r>
              <a:rPr lang="en-US" sz="1400" dirty="0">
                <a:sym typeface="+mn-ea"/>
              </a:rPr>
              <a:t> </a:t>
            </a:r>
            <a:r>
              <a:rPr lang="en-US" sz="1400" dirty="0" err="1">
                <a:sym typeface="+mn-ea"/>
              </a:rPr>
              <a:t>новая</a:t>
            </a:r>
            <a:r>
              <a:rPr lang="en-US" sz="1400" dirty="0">
                <a:sym typeface="+mn-ea"/>
              </a:rPr>
              <a:t> </a:t>
            </a:r>
            <a:r>
              <a:rPr lang="en-US" sz="1400" dirty="0" err="1">
                <a:sym typeface="+mn-ea"/>
              </a:rPr>
              <a:t>информация</a:t>
            </a:r>
            <a:r>
              <a:rPr lang="en-US" sz="1400" dirty="0">
                <a:sym typeface="+mn-ea"/>
              </a:rPr>
              <a:t> </a:t>
            </a:r>
            <a:r>
              <a:rPr lang="en-US" sz="1400" dirty="0" err="1">
                <a:sym typeface="+mn-ea"/>
              </a:rPr>
              <a:t>активно</a:t>
            </a:r>
            <a:r>
              <a:rPr lang="en-US" sz="1400" dirty="0">
                <a:sym typeface="+mn-ea"/>
              </a:rPr>
              <a:t> </a:t>
            </a:r>
            <a:r>
              <a:rPr lang="en-US" sz="1400" dirty="0" err="1">
                <a:sym typeface="+mn-ea"/>
              </a:rPr>
              <a:t>поглощается</a:t>
            </a:r>
            <a:r>
              <a:rPr lang="en-US" sz="1400" dirty="0">
                <a:sym typeface="+mn-ea"/>
              </a:rPr>
              <a:t> </a:t>
            </a:r>
            <a:r>
              <a:rPr lang="en-US" sz="1400" dirty="0" err="1">
                <a:sym typeface="+mn-ea"/>
              </a:rPr>
              <a:t>ребенком</a:t>
            </a:r>
            <a:r>
              <a:rPr lang="en-US" sz="1400" dirty="0">
                <a:sym typeface="+mn-ea"/>
              </a:rPr>
              <a:t>, </a:t>
            </a:r>
            <a:r>
              <a:rPr lang="en-US" sz="1400" dirty="0" err="1">
                <a:sym typeface="+mn-ea"/>
              </a:rPr>
              <a:t>который</a:t>
            </a:r>
            <a:r>
              <a:rPr lang="en-US" sz="1400" dirty="0">
                <a:sym typeface="+mn-ea"/>
              </a:rPr>
              <a:t> </a:t>
            </a:r>
            <a:r>
              <a:rPr lang="en-US" sz="1400" dirty="0" err="1">
                <a:sym typeface="+mn-ea"/>
              </a:rPr>
              <a:t>стремится</a:t>
            </a:r>
            <a:r>
              <a:rPr lang="en-US" sz="1400" dirty="0">
                <a:sym typeface="+mn-ea"/>
              </a:rPr>
              <a:t> </a:t>
            </a:r>
            <a:r>
              <a:rPr lang="en-US" sz="1400" dirty="0" err="1">
                <a:sym typeface="+mn-ea"/>
              </a:rPr>
              <a:t>все</a:t>
            </a:r>
            <a:r>
              <a:rPr lang="en-US" sz="1400" dirty="0">
                <a:sym typeface="+mn-ea"/>
              </a:rPr>
              <a:t> </a:t>
            </a:r>
            <a:r>
              <a:rPr lang="en-US" sz="1400" dirty="0" err="1">
                <a:sym typeface="+mn-ea"/>
              </a:rPr>
              <a:t>знать</a:t>
            </a:r>
            <a:r>
              <a:rPr lang="en-US" sz="1400" dirty="0">
                <a:sym typeface="+mn-ea"/>
              </a:rPr>
              <a:t>. </a:t>
            </a:r>
            <a:r>
              <a:rPr lang="en-US" sz="1400" dirty="0" err="1">
                <a:sym typeface="+mn-ea"/>
              </a:rPr>
              <a:t>Но</a:t>
            </a:r>
            <a:r>
              <a:rPr lang="en-US" sz="1400" dirty="0">
                <a:sym typeface="+mn-ea"/>
              </a:rPr>
              <a:t> </a:t>
            </a:r>
            <a:r>
              <a:rPr lang="en-US" sz="1400" dirty="0" err="1">
                <a:sym typeface="+mn-ea"/>
              </a:rPr>
              <a:t>подростку</a:t>
            </a:r>
            <a:r>
              <a:rPr lang="en-US" sz="1400" dirty="0">
                <a:sym typeface="+mn-ea"/>
              </a:rPr>
              <a:t>, </a:t>
            </a:r>
            <a:r>
              <a:rPr lang="en-US" sz="1400" dirty="0" err="1">
                <a:sym typeface="+mn-ea"/>
              </a:rPr>
              <a:t>еще</a:t>
            </a:r>
            <a:r>
              <a:rPr lang="en-US" sz="1400" dirty="0">
                <a:sym typeface="+mn-ea"/>
              </a:rPr>
              <a:t> </a:t>
            </a:r>
            <a:r>
              <a:rPr lang="en-US" sz="1400" dirty="0" err="1">
                <a:sym typeface="+mn-ea"/>
              </a:rPr>
              <a:t>не</a:t>
            </a:r>
            <a:r>
              <a:rPr lang="en-US" sz="1400" dirty="0">
                <a:sym typeface="+mn-ea"/>
              </a:rPr>
              <a:t> </a:t>
            </a:r>
            <a:r>
              <a:rPr lang="en-US" sz="1400" dirty="0" err="1">
                <a:sym typeface="+mn-ea"/>
              </a:rPr>
              <a:t>научившемуся</a:t>
            </a:r>
            <a:r>
              <a:rPr lang="en-US" sz="1400" dirty="0">
                <a:sym typeface="+mn-ea"/>
              </a:rPr>
              <a:t> </a:t>
            </a:r>
            <a:r>
              <a:rPr lang="en-US" sz="1400" dirty="0" err="1">
                <a:sym typeface="+mn-ea"/>
              </a:rPr>
              <a:t>правильно</a:t>
            </a:r>
            <a:r>
              <a:rPr lang="en-US" sz="1400" dirty="0">
                <a:sym typeface="+mn-ea"/>
              </a:rPr>
              <a:t> </a:t>
            </a:r>
            <a:r>
              <a:rPr lang="en-US" sz="1400" dirty="0" err="1">
                <a:sym typeface="+mn-ea"/>
              </a:rPr>
              <a:t>отбирать</a:t>
            </a:r>
            <a:r>
              <a:rPr lang="en-US" sz="1400" dirty="0">
                <a:sym typeface="+mn-ea"/>
              </a:rPr>
              <a:t> и </a:t>
            </a:r>
            <a:r>
              <a:rPr lang="en-US" sz="1400" dirty="0" err="1">
                <a:sym typeface="+mn-ea"/>
              </a:rPr>
              <a:t>адекватно</a:t>
            </a:r>
            <a:r>
              <a:rPr lang="en-US" sz="1400" dirty="0">
                <a:sym typeface="+mn-ea"/>
              </a:rPr>
              <a:t> </a:t>
            </a:r>
            <a:r>
              <a:rPr lang="en-US" sz="1400" dirty="0" err="1">
                <a:sym typeface="+mn-ea"/>
              </a:rPr>
              <a:t>воспринимать</a:t>
            </a:r>
            <a:r>
              <a:rPr lang="en-US" sz="1400" dirty="0">
                <a:sym typeface="+mn-ea"/>
              </a:rPr>
              <a:t> "</a:t>
            </a:r>
            <a:r>
              <a:rPr lang="en-US" sz="1400" dirty="0" err="1">
                <a:sym typeface="+mn-ea"/>
              </a:rPr>
              <a:t>взрослую</a:t>
            </a:r>
            <a:r>
              <a:rPr lang="en-US" sz="1400" dirty="0">
                <a:sym typeface="+mn-ea"/>
              </a:rPr>
              <a:t>" </a:t>
            </a:r>
            <a:r>
              <a:rPr lang="en-US" sz="1400" dirty="0" err="1">
                <a:sym typeface="+mn-ea"/>
              </a:rPr>
              <a:t>информацию</a:t>
            </a:r>
            <a:r>
              <a:rPr lang="en-US" sz="1400" dirty="0">
                <a:sym typeface="+mn-ea"/>
              </a:rPr>
              <a:t>, </a:t>
            </a:r>
            <a:r>
              <a:rPr lang="en-US" sz="1400" dirty="0" err="1">
                <a:sym typeface="+mn-ea"/>
              </a:rPr>
              <a:t>нужно</a:t>
            </a:r>
            <a:r>
              <a:rPr lang="en-US" sz="1400" dirty="0">
                <a:sym typeface="+mn-ea"/>
              </a:rPr>
              <a:t> </a:t>
            </a:r>
            <a:r>
              <a:rPr lang="en-US" sz="1400" dirty="0" err="1">
                <a:sym typeface="+mn-ea"/>
              </a:rPr>
              <a:t>умело</a:t>
            </a:r>
            <a:r>
              <a:rPr lang="en-US" sz="1400" dirty="0">
                <a:sym typeface="+mn-ea"/>
              </a:rPr>
              <a:t> </a:t>
            </a:r>
            <a:r>
              <a:rPr lang="en-US" sz="1400" dirty="0" err="1">
                <a:sym typeface="+mn-ea"/>
              </a:rPr>
              <a:t>ее</a:t>
            </a:r>
            <a:r>
              <a:rPr lang="en-US" sz="1400" dirty="0">
                <a:sym typeface="+mn-ea"/>
              </a:rPr>
              <a:t> </a:t>
            </a:r>
            <a:r>
              <a:rPr lang="en-US" sz="1400" dirty="0" err="1">
                <a:sym typeface="+mn-ea"/>
              </a:rPr>
              <a:t>предоставить</a:t>
            </a:r>
            <a:r>
              <a:rPr lang="en-US" sz="1400" dirty="0">
                <a:sym typeface="+mn-ea"/>
              </a:rPr>
              <a:t>, </a:t>
            </a:r>
            <a:r>
              <a:rPr lang="en-US" sz="1400" dirty="0" err="1">
                <a:sym typeface="+mn-ea"/>
              </a:rPr>
              <a:t>причем</a:t>
            </a:r>
            <a:r>
              <a:rPr lang="en-US" sz="1400" dirty="0">
                <a:sym typeface="+mn-ea"/>
              </a:rPr>
              <a:t> "</a:t>
            </a:r>
            <a:r>
              <a:rPr lang="en-US" sz="1400" dirty="0" err="1">
                <a:sym typeface="+mn-ea"/>
              </a:rPr>
              <a:t>небольшими</a:t>
            </a:r>
            <a:r>
              <a:rPr lang="en-US" sz="1400" dirty="0">
                <a:sym typeface="+mn-ea"/>
              </a:rPr>
              <a:t> </a:t>
            </a:r>
            <a:r>
              <a:rPr lang="en-US" sz="1400" dirty="0" err="1">
                <a:sym typeface="+mn-ea"/>
              </a:rPr>
              <a:t>дозами</a:t>
            </a:r>
            <a:r>
              <a:rPr lang="en-US" sz="1400" dirty="0">
                <a:sym typeface="+mn-ea"/>
              </a:rPr>
              <a:t>", </a:t>
            </a:r>
            <a:r>
              <a:rPr lang="en-US" sz="1400" dirty="0" err="1">
                <a:sym typeface="+mn-ea"/>
              </a:rPr>
              <a:t>поскольку</a:t>
            </a:r>
            <a:r>
              <a:rPr lang="en-US" sz="1400" dirty="0">
                <a:sym typeface="+mn-ea"/>
              </a:rPr>
              <a:t> </a:t>
            </a:r>
            <a:r>
              <a:rPr lang="en-US" sz="1400" dirty="0" err="1">
                <a:sym typeface="+mn-ea"/>
              </a:rPr>
              <a:t>психика</a:t>
            </a:r>
            <a:r>
              <a:rPr lang="en-US" sz="1400" dirty="0">
                <a:sym typeface="+mn-ea"/>
              </a:rPr>
              <a:t> </a:t>
            </a:r>
            <a:r>
              <a:rPr lang="en-US" sz="1400" dirty="0" err="1">
                <a:sym typeface="+mn-ea"/>
              </a:rPr>
              <a:t>ребенка</a:t>
            </a:r>
            <a:r>
              <a:rPr lang="en-US" sz="1400" dirty="0">
                <a:sym typeface="+mn-ea"/>
              </a:rPr>
              <a:t> в </a:t>
            </a:r>
            <a:r>
              <a:rPr lang="en-US" sz="1400" dirty="0" err="1">
                <a:sym typeface="+mn-ea"/>
              </a:rPr>
              <a:t>подростковый</a:t>
            </a:r>
            <a:r>
              <a:rPr lang="en-US" sz="1400" dirty="0">
                <a:sym typeface="+mn-ea"/>
              </a:rPr>
              <a:t> </a:t>
            </a:r>
            <a:r>
              <a:rPr lang="en-US" sz="1400" dirty="0" err="1">
                <a:sym typeface="+mn-ea"/>
              </a:rPr>
              <a:t>период</a:t>
            </a:r>
            <a:r>
              <a:rPr lang="en-US" sz="1400" dirty="0">
                <a:sym typeface="+mn-ea"/>
              </a:rPr>
              <a:t> </a:t>
            </a:r>
            <a:r>
              <a:rPr lang="en-US" sz="1400" dirty="0" err="1">
                <a:sym typeface="+mn-ea"/>
              </a:rPr>
              <a:t>особенно</a:t>
            </a:r>
            <a:r>
              <a:rPr lang="en-US" sz="1400" dirty="0">
                <a:sym typeface="+mn-ea"/>
              </a:rPr>
              <a:t> </a:t>
            </a:r>
            <a:r>
              <a:rPr lang="en-US" sz="1400" dirty="0" err="1">
                <a:sym typeface="+mn-ea"/>
              </a:rPr>
              <a:t>восприимчива</a:t>
            </a:r>
            <a:r>
              <a:rPr lang="en-US" sz="1400" dirty="0">
                <a:sym typeface="+mn-ea"/>
              </a:rPr>
              <a:t>. </a:t>
            </a:r>
            <a:r>
              <a:rPr lang="en-US" sz="1400" dirty="0" err="1">
                <a:sym typeface="+mn-ea"/>
              </a:rPr>
              <a:t>Современные</a:t>
            </a:r>
            <a:r>
              <a:rPr lang="en-US" sz="1400" dirty="0">
                <a:sym typeface="+mn-ea"/>
              </a:rPr>
              <a:t> </a:t>
            </a:r>
            <a:r>
              <a:rPr lang="en-US" sz="1400" dirty="0" err="1">
                <a:sym typeface="+mn-ea"/>
              </a:rPr>
              <a:t>молодежные</a:t>
            </a:r>
            <a:r>
              <a:rPr lang="en-US" sz="1400" dirty="0">
                <a:sym typeface="+mn-ea"/>
              </a:rPr>
              <a:t> </a:t>
            </a:r>
            <a:r>
              <a:rPr lang="en-US" sz="1400" dirty="0" err="1">
                <a:sym typeface="+mn-ea"/>
              </a:rPr>
              <a:t>издания</a:t>
            </a:r>
            <a:r>
              <a:rPr lang="en-US" sz="1400" dirty="0">
                <a:sym typeface="+mn-ea"/>
              </a:rPr>
              <a:t>, </a:t>
            </a:r>
            <a:r>
              <a:rPr lang="en-US" sz="1400" dirty="0" err="1">
                <a:sym typeface="+mn-ea"/>
              </a:rPr>
              <a:t>похоже</a:t>
            </a:r>
            <a:r>
              <a:rPr lang="en-US" sz="1400" dirty="0">
                <a:sym typeface="+mn-ea"/>
              </a:rPr>
              <a:t>, </a:t>
            </a:r>
            <a:r>
              <a:rPr lang="en-US" sz="1400" dirty="0" err="1">
                <a:sym typeface="+mn-ea"/>
              </a:rPr>
              <a:t>не</a:t>
            </a:r>
            <a:r>
              <a:rPr lang="en-US" sz="1400" dirty="0">
                <a:sym typeface="+mn-ea"/>
              </a:rPr>
              <a:t> </a:t>
            </a:r>
            <a:r>
              <a:rPr lang="en-US" sz="1400" dirty="0" err="1">
                <a:sym typeface="+mn-ea"/>
              </a:rPr>
              <a:t>учитывают</a:t>
            </a:r>
            <a:r>
              <a:rPr lang="en-US" sz="1400" dirty="0">
                <a:sym typeface="+mn-ea"/>
              </a:rPr>
              <a:t> </a:t>
            </a:r>
            <a:r>
              <a:rPr lang="en-US" sz="1400" dirty="0" err="1">
                <a:sym typeface="+mn-ea"/>
              </a:rPr>
              <a:t>этот</a:t>
            </a:r>
            <a:r>
              <a:rPr lang="en-US" sz="1400" dirty="0">
                <a:sym typeface="+mn-ea"/>
              </a:rPr>
              <a:t> </a:t>
            </a:r>
            <a:r>
              <a:rPr lang="en-US" sz="1400" dirty="0" err="1">
                <a:sym typeface="+mn-ea"/>
              </a:rPr>
              <a:t>фактор</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2083415" y="345440"/>
            <a:ext cx="76200" cy="76200"/>
          </a:xfrm>
        </p:spPr>
        <p:txBody>
          <a:bodyPr/>
          <a:lstStyle/>
          <a:p>
            <a:r>
              <a:rPr lang="en-US" altLang="en-US" sz="800"/>
              <a:t>.</a:t>
            </a:r>
          </a:p>
        </p:txBody>
      </p:sp>
      <p:sp>
        <p:nvSpPr>
          <p:cNvPr id="3" name="Content Placeholder 2"/>
          <p:cNvSpPr>
            <a:spLocks noGrp="1"/>
          </p:cNvSpPr>
          <p:nvPr>
            <p:ph sz="half" idx="1"/>
          </p:nvPr>
        </p:nvSpPr>
        <p:spPr>
          <a:xfrm>
            <a:off x="600075" y="345440"/>
            <a:ext cx="5384800" cy="5373370"/>
          </a:xfrm>
        </p:spPr>
        <p:txBody>
          <a:bodyPr/>
          <a:lstStyle/>
          <a:p>
            <a:r>
              <a:rPr lang="en-US" sz="1600" dirty="0"/>
              <a:t>   В </a:t>
            </a:r>
            <a:r>
              <a:rPr lang="en-US" sz="1600" dirty="0" err="1"/>
              <a:t>практике</a:t>
            </a:r>
            <a:r>
              <a:rPr lang="en-US" sz="1600" dirty="0"/>
              <a:t> СМИ </a:t>
            </a:r>
            <a:r>
              <a:rPr lang="en-US" sz="1600" dirty="0" err="1"/>
              <a:t>сегодня</a:t>
            </a:r>
            <a:r>
              <a:rPr lang="en-US" sz="1600" dirty="0"/>
              <a:t> </a:t>
            </a:r>
            <a:r>
              <a:rPr lang="en-US" sz="1600" dirty="0" err="1"/>
              <a:t>широко</a:t>
            </a:r>
            <a:r>
              <a:rPr lang="en-US" sz="1600" dirty="0"/>
              <a:t> </a:t>
            </a:r>
            <a:r>
              <a:rPr lang="en-US" sz="1600" dirty="0" err="1"/>
              <a:t>используются</a:t>
            </a:r>
            <a:r>
              <a:rPr lang="en-US" sz="1600" dirty="0"/>
              <a:t> </a:t>
            </a:r>
            <a:r>
              <a:rPr lang="en-US" sz="1600" dirty="0" err="1"/>
              <a:t>методы</a:t>
            </a:r>
            <a:r>
              <a:rPr lang="en-US" sz="1600" dirty="0"/>
              <a:t> </a:t>
            </a:r>
            <a:r>
              <a:rPr lang="en-US" sz="1600" dirty="0" err="1"/>
              <a:t>подсознательного</a:t>
            </a:r>
            <a:r>
              <a:rPr lang="en-US" sz="1600" dirty="0"/>
              <a:t> </a:t>
            </a:r>
            <a:r>
              <a:rPr lang="en-US" sz="1600" dirty="0" err="1"/>
              <a:t>воздействия</a:t>
            </a:r>
            <a:r>
              <a:rPr lang="en-US" sz="1600" dirty="0"/>
              <a:t>, </a:t>
            </a:r>
            <a:r>
              <a:rPr lang="en-US" sz="1600" dirty="0" err="1"/>
              <a:t>когда</a:t>
            </a:r>
            <a:r>
              <a:rPr lang="en-US" sz="1600" dirty="0"/>
              <a:t> </a:t>
            </a:r>
            <a:r>
              <a:rPr lang="en-US" sz="1600" dirty="0" err="1"/>
              <a:t>отношение</a:t>
            </a:r>
            <a:r>
              <a:rPr lang="en-US" sz="1600" dirty="0"/>
              <a:t> </a:t>
            </a:r>
            <a:r>
              <a:rPr lang="en-US" sz="1600" dirty="0" err="1"/>
              <a:t>общества</a:t>
            </a:r>
            <a:r>
              <a:rPr lang="en-US" sz="1600" dirty="0"/>
              <a:t> к </a:t>
            </a:r>
            <a:r>
              <a:rPr lang="en-US" sz="1600" dirty="0" err="1"/>
              <a:t>тем</a:t>
            </a:r>
            <a:r>
              <a:rPr lang="en-US" sz="1600" dirty="0"/>
              <a:t> </a:t>
            </a:r>
            <a:r>
              <a:rPr lang="en-US" sz="1600" dirty="0" err="1"/>
              <a:t>или</a:t>
            </a:r>
            <a:r>
              <a:rPr lang="en-US" sz="1600" dirty="0"/>
              <a:t> </a:t>
            </a:r>
            <a:r>
              <a:rPr lang="en-US" sz="1600" dirty="0" err="1"/>
              <a:t>иным</a:t>
            </a:r>
            <a:r>
              <a:rPr lang="en-US" sz="1600" dirty="0"/>
              <a:t> </a:t>
            </a:r>
            <a:r>
              <a:rPr lang="en-US" sz="1600" dirty="0" err="1"/>
              <a:t>явлениям</a:t>
            </a:r>
            <a:r>
              <a:rPr lang="en-US" sz="1600" dirty="0"/>
              <a:t> </a:t>
            </a:r>
            <a:r>
              <a:rPr lang="en-US" sz="1600" dirty="0" err="1"/>
              <a:t>окружающего</a:t>
            </a:r>
            <a:r>
              <a:rPr lang="en-US" sz="1600" dirty="0"/>
              <a:t> </a:t>
            </a:r>
            <a:r>
              <a:rPr lang="en-US" sz="1600" dirty="0" err="1"/>
              <a:t>мира</a:t>
            </a:r>
            <a:r>
              <a:rPr lang="en-US" sz="1600" dirty="0"/>
              <a:t> </a:t>
            </a:r>
            <a:r>
              <a:rPr lang="en-US" sz="1600" dirty="0" err="1"/>
              <a:t>формируется</a:t>
            </a:r>
            <a:r>
              <a:rPr lang="en-US" sz="1600" dirty="0"/>
              <a:t> с </a:t>
            </a:r>
            <a:r>
              <a:rPr lang="en-US" sz="1600" dirty="0" err="1"/>
              <a:t>помощью</a:t>
            </a:r>
            <a:r>
              <a:rPr lang="en-US" sz="1600" dirty="0"/>
              <a:t> </a:t>
            </a:r>
            <a:r>
              <a:rPr lang="en-US" sz="1600" dirty="0" err="1"/>
              <a:t>различных</a:t>
            </a:r>
            <a:r>
              <a:rPr lang="en-US" sz="1600" dirty="0"/>
              <a:t> </a:t>
            </a:r>
            <a:r>
              <a:rPr lang="en-US" sz="1600" dirty="0" err="1"/>
              <a:t>методов</a:t>
            </a:r>
            <a:r>
              <a:rPr lang="en-US" sz="1600" dirty="0"/>
              <a:t>, </a:t>
            </a:r>
            <a:r>
              <a:rPr lang="en-US" sz="1600" dirty="0" err="1"/>
              <a:t>которые</a:t>
            </a:r>
            <a:r>
              <a:rPr lang="en-US" sz="1600" dirty="0"/>
              <a:t> </a:t>
            </a:r>
            <a:r>
              <a:rPr lang="en-US" sz="1600" dirty="0" err="1"/>
              <a:t>внедряются</a:t>
            </a:r>
            <a:r>
              <a:rPr lang="en-US" sz="1600" dirty="0"/>
              <a:t> в </a:t>
            </a:r>
            <a:r>
              <a:rPr lang="en-US" sz="1600" dirty="0" err="1"/>
              <a:t>поток</a:t>
            </a:r>
            <a:r>
              <a:rPr lang="en-US" sz="1600" dirty="0"/>
              <a:t> </a:t>
            </a:r>
            <a:r>
              <a:rPr lang="en-US" sz="1600" dirty="0" err="1"/>
              <a:t>новостей</a:t>
            </a:r>
            <a:r>
              <a:rPr lang="en-US" sz="1600" dirty="0"/>
              <a:t>, </a:t>
            </a:r>
            <a:r>
              <a:rPr lang="en-US" sz="1600" dirty="0" err="1"/>
              <a:t>автоматически</a:t>
            </a:r>
            <a:r>
              <a:rPr lang="en-US" sz="1600" dirty="0"/>
              <a:t> </a:t>
            </a:r>
            <a:r>
              <a:rPr lang="en-US" sz="1600" dirty="0" err="1"/>
              <a:t>вызывая</a:t>
            </a:r>
            <a:r>
              <a:rPr lang="en-US" sz="1600" dirty="0"/>
              <a:t> в </a:t>
            </a:r>
            <a:r>
              <a:rPr lang="en-US" sz="1600" dirty="0" err="1"/>
              <a:t>массовом</a:t>
            </a:r>
            <a:r>
              <a:rPr lang="en-US" sz="1600" dirty="0"/>
              <a:t> </a:t>
            </a:r>
            <a:r>
              <a:rPr lang="en-US" sz="1600" dirty="0" err="1"/>
              <a:t>сознании</a:t>
            </a:r>
            <a:r>
              <a:rPr lang="en-US" sz="1600" dirty="0"/>
              <a:t> </a:t>
            </a:r>
            <a:r>
              <a:rPr lang="en-US" sz="1600" dirty="0" err="1"/>
              <a:t>либо</a:t>
            </a:r>
            <a:r>
              <a:rPr lang="en-US" sz="1600" dirty="0"/>
              <a:t> </a:t>
            </a:r>
            <a:r>
              <a:rPr lang="en-US" sz="1600" dirty="0" err="1"/>
              <a:t>отрицательную</a:t>
            </a:r>
            <a:r>
              <a:rPr lang="en-US" sz="1600" dirty="0"/>
              <a:t>, </a:t>
            </a:r>
            <a:r>
              <a:rPr lang="en-US" sz="1600" dirty="0" err="1"/>
              <a:t>либо</a:t>
            </a:r>
            <a:r>
              <a:rPr lang="en-US" sz="1600" dirty="0"/>
              <a:t> </a:t>
            </a:r>
            <a:r>
              <a:rPr lang="en-US" sz="1600" dirty="0" err="1"/>
              <a:t>положительную</a:t>
            </a:r>
            <a:r>
              <a:rPr lang="en-US" sz="1600" dirty="0"/>
              <a:t> </a:t>
            </a:r>
            <a:r>
              <a:rPr lang="en-US" sz="1600" dirty="0" err="1"/>
              <a:t>реакцию</a:t>
            </a:r>
            <a:r>
              <a:rPr lang="en-US" sz="1600" dirty="0"/>
              <a:t> </a:t>
            </a:r>
            <a:r>
              <a:rPr lang="en-US" sz="1600" dirty="0" err="1"/>
              <a:t>на</a:t>
            </a:r>
            <a:r>
              <a:rPr lang="en-US" sz="1600" dirty="0"/>
              <a:t> </a:t>
            </a:r>
            <a:r>
              <a:rPr lang="en-US" sz="1600" dirty="0" err="1"/>
              <a:t>конкретное</a:t>
            </a:r>
            <a:r>
              <a:rPr lang="en-US" sz="1600" dirty="0"/>
              <a:t> </a:t>
            </a:r>
            <a:r>
              <a:rPr lang="en-US" sz="1600" dirty="0" err="1"/>
              <a:t>событие</a:t>
            </a:r>
            <a:r>
              <a:rPr lang="en-US" sz="1600" dirty="0"/>
              <a:t>.</a:t>
            </a:r>
          </a:p>
          <a:p>
            <a:r>
              <a:rPr lang="en-US" sz="1600" dirty="0" err="1"/>
              <a:t>Обеспокоенность</a:t>
            </a:r>
            <a:r>
              <a:rPr lang="en-US" sz="1600" dirty="0"/>
              <a:t> </a:t>
            </a:r>
            <a:r>
              <a:rPr lang="en-US" sz="1600" dirty="0" err="1"/>
              <a:t>вызывает</a:t>
            </a:r>
            <a:r>
              <a:rPr lang="en-US" sz="1600" dirty="0"/>
              <a:t> </a:t>
            </a:r>
            <a:r>
              <a:rPr lang="en-US" sz="1600" dirty="0" err="1"/>
              <a:t>общее</a:t>
            </a:r>
            <a:r>
              <a:rPr lang="en-US" sz="1600" dirty="0"/>
              <a:t> </a:t>
            </a:r>
            <a:r>
              <a:rPr lang="en-US" sz="1600" dirty="0" err="1"/>
              <a:t>время</a:t>
            </a:r>
            <a:r>
              <a:rPr lang="en-US" sz="1600" dirty="0"/>
              <a:t>, </a:t>
            </a:r>
            <a:r>
              <a:rPr lang="en-US" sz="1600" dirty="0" err="1"/>
              <a:t>которое</a:t>
            </a:r>
            <a:r>
              <a:rPr lang="en-US" sz="1600" dirty="0"/>
              <a:t> </a:t>
            </a:r>
            <a:r>
              <a:rPr lang="en-US" sz="1600" dirty="0" err="1"/>
              <a:t>дети</a:t>
            </a:r>
            <a:r>
              <a:rPr lang="en-US" sz="1600" dirty="0"/>
              <a:t> и </a:t>
            </a:r>
            <a:r>
              <a:rPr lang="en-US" sz="1600" dirty="0" err="1"/>
              <a:t>подростки</a:t>
            </a:r>
            <a:r>
              <a:rPr lang="en-US" sz="1600" dirty="0"/>
              <a:t> </a:t>
            </a:r>
            <a:r>
              <a:rPr lang="en-US" sz="1600" dirty="0" err="1"/>
              <a:t>проводят</a:t>
            </a:r>
            <a:r>
              <a:rPr lang="en-US" sz="1600" dirty="0"/>
              <a:t> </a:t>
            </a:r>
            <a:r>
              <a:rPr lang="en-US" sz="1600" dirty="0" err="1"/>
              <a:t>перед</a:t>
            </a:r>
            <a:r>
              <a:rPr lang="en-US" sz="1600" dirty="0"/>
              <a:t> </a:t>
            </a:r>
            <a:r>
              <a:rPr lang="en-US" sz="1600" dirty="0" err="1"/>
              <a:t>современными</a:t>
            </a:r>
            <a:r>
              <a:rPr lang="en-US" sz="1600" dirty="0"/>
              <a:t> СМИ. К </a:t>
            </a:r>
            <a:r>
              <a:rPr lang="en-US" sz="1600" dirty="0" err="1"/>
              <a:t>тому</a:t>
            </a:r>
            <a:r>
              <a:rPr lang="en-US" sz="1600" dirty="0"/>
              <a:t> </a:t>
            </a:r>
            <a:r>
              <a:rPr lang="en-US" sz="1600" dirty="0" err="1"/>
              <a:t>же</a:t>
            </a:r>
            <a:r>
              <a:rPr lang="en-US" sz="1600" dirty="0"/>
              <a:t> </a:t>
            </a:r>
            <a:r>
              <a:rPr lang="en-US" sz="1600" dirty="0" err="1"/>
              <a:t>одновременно</a:t>
            </a:r>
            <a:r>
              <a:rPr lang="en-US" sz="1600" dirty="0"/>
              <a:t> </a:t>
            </a:r>
            <a:r>
              <a:rPr lang="en-US" sz="1600" dirty="0" err="1"/>
              <a:t>молодежь</a:t>
            </a:r>
            <a:r>
              <a:rPr lang="en-US" sz="1600" dirty="0"/>
              <a:t> </a:t>
            </a:r>
            <a:r>
              <a:rPr lang="en-US" sz="1600" dirty="0" err="1"/>
              <a:t>использует</a:t>
            </a:r>
            <a:r>
              <a:rPr lang="en-US" sz="1600" dirty="0"/>
              <a:t> </a:t>
            </a:r>
            <a:r>
              <a:rPr lang="en-US" sz="1600" dirty="0" err="1"/>
              <a:t>более</a:t>
            </a:r>
            <a:r>
              <a:rPr lang="en-US" sz="1600" dirty="0"/>
              <a:t> </a:t>
            </a:r>
            <a:r>
              <a:rPr lang="en-US" sz="1600" dirty="0" err="1"/>
              <a:t>одного</a:t>
            </a:r>
            <a:r>
              <a:rPr lang="en-US" sz="1600" dirty="0"/>
              <a:t> </a:t>
            </a:r>
            <a:r>
              <a:rPr lang="en-US" sz="1600" dirty="0" err="1"/>
              <a:t>источника</a:t>
            </a:r>
            <a:r>
              <a:rPr lang="en-US" sz="1600" dirty="0"/>
              <a:t> информации. </a:t>
            </a:r>
            <a:r>
              <a:rPr lang="en-US" sz="1600" dirty="0" err="1"/>
              <a:t>Статистические</a:t>
            </a:r>
            <a:r>
              <a:rPr lang="en-US" sz="1600" dirty="0"/>
              <a:t> </a:t>
            </a:r>
            <a:r>
              <a:rPr lang="en-US" sz="1600" dirty="0" err="1"/>
              <a:t>данные</a:t>
            </a:r>
            <a:r>
              <a:rPr lang="en-US" sz="1600" dirty="0"/>
              <a:t> </a:t>
            </a:r>
            <a:r>
              <a:rPr lang="en-US" sz="1600" dirty="0" err="1"/>
              <a:t>сообщают</a:t>
            </a:r>
            <a:r>
              <a:rPr lang="en-US" sz="1600" dirty="0"/>
              <a:t>, </a:t>
            </a:r>
            <a:r>
              <a:rPr lang="en-US" sz="1600" dirty="0" err="1"/>
              <a:t>что</a:t>
            </a:r>
            <a:r>
              <a:rPr lang="en-US" sz="1600" dirty="0"/>
              <a:t> в </a:t>
            </a:r>
            <a:r>
              <a:rPr lang="en-US" sz="1600" dirty="0" err="1"/>
              <a:t>среднем</a:t>
            </a:r>
            <a:r>
              <a:rPr lang="en-US" sz="1600" dirty="0"/>
              <a:t> </a:t>
            </a:r>
            <a:r>
              <a:rPr lang="en-US" sz="1600" dirty="0" err="1"/>
              <a:t>каждый</a:t>
            </a:r>
            <a:r>
              <a:rPr lang="en-US" sz="1600" dirty="0"/>
              <a:t> </a:t>
            </a:r>
            <a:r>
              <a:rPr lang="en-US" sz="1600" dirty="0" err="1"/>
              <a:t>ребенок</a:t>
            </a:r>
            <a:r>
              <a:rPr lang="en-US" sz="1600" dirty="0"/>
              <a:t> 49 </a:t>
            </a:r>
            <a:r>
              <a:rPr lang="en-US" sz="1600" dirty="0" err="1"/>
              <a:t>минут</a:t>
            </a:r>
            <a:r>
              <a:rPr lang="en-US" sz="1600" dirty="0"/>
              <a:t> в </a:t>
            </a:r>
            <a:r>
              <a:rPr lang="en-US" sz="1600" dirty="0" err="1"/>
              <a:t>день</a:t>
            </a:r>
            <a:r>
              <a:rPr lang="en-US" sz="1600" dirty="0"/>
              <a:t> </a:t>
            </a:r>
            <a:r>
              <a:rPr lang="en-US" sz="1600" dirty="0" err="1"/>
              <a:t>играет</a:t>
            </a:r>
            <a:r>
              <a:rPr lang="en-US" sz="1600" dirty="0"/>
              <a:t> в </a:t>
            </a:r>
            <a:r>
              <a:rPr lang="en-US" sz="1600" dirty="0" err="1"/>
              <a:t>видеоигры</a:t>
            </a:r>
            <a:r>
              <a:rPr lang="en-US" sz="1600" dirty="0"/>
              <a:t> и </a:t>
            </a:r>
            <a:r>
              <a:rPr lang="en-US" sz="1600" dirty="0" err="1"/>
              <a:t>тратит</a:t>
            </a:r>
            <a:r>
              <a:rPr lang="en-US" sz="1600" dirty="0"/>
              <a:t> </a:t>
            </a:r>
            <a:r>
              <a:rPr lang="en-US" sz="1600" dirty="0" err="1"/>
              <a:t>на</a:t>
            </a:r>
            <a:r>
              <a:rPr lang="en-US" sz="1600" dirty="0"/>
              <a:t> </a:t>
            </a:r>
            <a:r>
              <a:rPr lang="en-US" sz="1600" dirty="0" err="1"/>
              <a:t>общение</a:t>
            </a:r>
            <a:r>
              <a:rPr lang="en-US" sz="1600" dirty="0"/>
              <a:t> с </a:t>
            </a:r>
            <a:r>
              <a:rPr lang="en-US" sz="1600" dirty="0" err="1"/>
              <a:t>компьютером</a:t>
            </a:r>
            <a:r>
              <a:rPr lang="en-US" sz="1600" dirty="0"/>
              <a:t> </a:t>
            </a:r>
            <a:r>
              <a:rPr lang="en-US" sz="1600" dirty="0" err="1"/>
              <a:t>более</a:t>
            </a:r>
            <a:r>
              <a:rPr lang="en-US" sz="1600" dirty="0"/>
              <a:t> </a:t>
            </a:r>
            <a:r>
              <a:rPr lang="en-US" sz="1600" dirty="0" err="1"/>
              <a:t>часа</a:t>
            </a:r>
            <a:r>
              <a:rPr lang="en-US" sz="1600" dirty="0"/>
              <a:t> в </a:t>
            </a:r>
            <a:r>
              <a:rPr lang="en-US" sz="1600" dirty="0" err="1"/>
              <a:t>день</a:t>
            </a:r>
            <a:r>
              <a:rPr lang="en-US" sz="1600" dirty="0"/>
              <a:t>. У </a:t>
            </a:r>
            <a:r>
              <a:rPr lang="en-US" sz="1600" dirty="0" err="1"/>
              <a:t>многих</a:t>
            </a:r>
            <a:r>
              <a:rPr lang="en-US" sz="1600" dirty="0"/>
              <a:t> </a:t>
            </a:r>
            <a:r>
              <a:rPr lang="en-US" sz="1600" dirty="0" err="1"/>
              <a:t>семей</a:t>
            </a:r>
            <a:r>
              <a:rPr lang="en-US" sz="1600" dirty="0"/>
              <a:t> в </a:t>
            </a:r>
            <a:r>
              <a:rPr lang="en-US" sz="1600" dirty="0" err="1"/>
              <a:t>детских</a:t>
            </a:r>
            <a:r>
              <a:rPr lang="en-US" sz="1600" dirty="0"/>
              <a:t> </a:t>
            </a:r>
            <a:r>
              <a:rPr lang="en-US" sz="1600" dirty="0" err="1"/>
              <a:t>спальнях</a:t>
            </a:r>
            <a:r>
              <a:rPr lang="en-US" sz="1600" dirty="0"/>
              <a:t> </a:t>
            </a:r>
            <a:r>
              <a:rPr lang="en-US" sz="1600" dirty="0" err="1"/>
              <a:t>установлены</a:t>
            </a:r>
            <a:r>
              <a:rPr lang="en-US" sz="1600" dirty="0"/>
              <a:t> </a:t>
            </a:r>
            <a:r>
              <a:rPr lang="en-US" sz="1600" dirty="0" err="1"/>
              <a:t>телевизоры</a:t>
            </a:r>
            <a:r>
              <a:rPr lang="en-US" sz="1600" dirty="0"/>
              <a:t> с </a:t>
            </a:r>
            <a:r>
              <a:rPr lang="en-US" sz="1600" dirty="0" err="1"/>
              <a:t>кабельным</a:t>
            </a:r>
            <a:r>
              <a:rPr lang="en-US" sz="1600" dirty="0"/>
              <a:t> </a:t>
            </a:r>
            <a:r>
              <a:rPr lang="en-US" sz="1600" dirty="0" err="1"/>
              <a:t>или</a:t>
            </a:r>
            <a:r>
              <a:rPr lang="en-US" sz="1600" dirty="0"/>
              <a:t> </a:t>
            </a:r>
            <a:r>
              <a:rPr lang="en-US" sz="1600" dirty="0" err="1"/>
              <a:t>спутниковым</a:t>
            </a:r>
            <a:r>
              <a:rPr lang="en-US" sz="1600" dirty="0"/>
              <a:t> </a:t>
            </a:r>
            <a:r>
              <a:rPr lang="en-US" sz="1600" dirty="0" err="1"/>
              <a:t>телевидением</a:t>
            </a:r>
            <a:r>
              <a:rPr lang="en-US" sz="1600" dirty="0"/>
              <a:t>. </a:t>
            </a:r>
            <a:r>
              <a:rPr lang="en-US" sz="1600" dirty="0" err="1"/>
              <a:t>Около</a:t>
            </a:r>
            <a:r>
              <a:rPr lang="en-US" sz="1600" dirty="0"/>
              <a:t> 65% </a:t>
            </a:r>
            <a:r>
              <a:rPr lang="en-US" sz="1600" dirty="0" err="1"/>
              <a:t>детей</a:t>
            </a:r>
            <a:r>
              <a:rPr lang="en-US" sz="1600" dirty="0"/>
              <a:t> </a:t>
            </a:r>
            <a:r>
              <a:rPr lang="en-US" sz="1600" dirty="0" err="1"/>
              <a:t>смотрят</a:t>
            </a:r>
            <a:r>
              <a:rPr lang="en-US" sz="1600" dirty="0"/>
              <a:t> </a:t>
            </a:r>
            <a:r>
              <a:rPr lang="en-US" sz="1600" dirty="0" err="1"/>
              <a:t>телевизор</a:t>
            </a:r>
            <a:r>
              <a:rPr lang="en-US" sz="1600" dirty="0"/>
              <a:t> </a:t>
            </a:r>
            <a:r>
              <a:rPr lang="en-US" sz="1600" dirty="0" err="1"/>
              <a:t>во</a:t>
            </a:r>
            <a:r>
              <a:rPr lang="en-US" sz="1600" dirty="0"/>
              <a:t> </a:t>
            </a:r>
            <a:r>
              <a:rPr lang="en-US" sz="1600" dirty="0" err="1"/>
              <a:t>время</a:t>
            </a:r>
            <a:r>
              <a:rPr lang="en-US" sz="1600" dirty="0"/>
              <a:t> </a:t>
            </a:r>
            <a:r>
              <a:rPr lang="en-US" sz="1600" dirty="0" err="1"/>
              <a:t>приема</a:t>
            </a:r>
            <a:r>
              <a:rPr lang="en-US" sz="1600" dirty="0"/>
              <a:t> </a:t>
            </a:r>
            <a:r>
              <a:rPr lang="en-US" sz="1600" dirty="0" err="1"/>
              <a:t>пищи</a:t>
            </a:r>
            <a:r>
              <a:rPr lang="en-US" sz="1600" dirty="0"/>
              <a:t>. </a:t>
            </a:r>
            <a:r>
              <a:rPr lang="en-US" sz="1600" dirty="0" err="1"/>
              <a:t>Это</a:t>
            </a:r>
            <a:r>
              <a:rPr lang="en-US" sz="1600" dirty="0"/>
              <a:t> </a:t>
            </a:r>
            <a:r>
              <a:rPr lang="en-US" sz="1600" dirty="0" err="1"/>
              <a:t>приводит</a:t>
            </a:r>
            <a:r>
              <a:rPr lang="en-US" sz="1600" dirty="0"/>
              <a:t> к </a:t>
            </a:r>
            <a:r>
              <a:rPr lang="en-US" sz="1600" dirty="0" err="1"/>
              <a:t>тому</a:t>
            </a:r>
            <a:r>
              <a:rPr lang="en-US" sz="1600" dirty="0"/>
              <a:t>, </a:t>
            </a:r>
            <a:r>
              <a:rPr lang="en-US" sz="1600" dirty="0" err="1"/>
              <a:t>что</a:t>
            </a:r>
            <a:r>
              <a:rPr lang="en-US" sz="1600" dirty="0"/>
              <a:t> </a:t>
            </a:r>
            <a:r>
              <a:rPr lang="en-US" sz="1600" dirty="0" err="1"/>
              <a:t>дети</a:t>
            </a:r>
            <a:r>
              <a:rPr lang="en-US" sz="1600" dirty="0"/>
              <a:t>, </a:t>
            </a:r>
            <a:r>
              <a:rPr lang="en-US" sz="1600" dirty="0" err="1"/>
              <a:t>активно</a:t>
            </a:r>
            <a:r>
              <a:rPr lang="en-US" sz="1600" dirty="0"/>
              <a:t> </a:t>
            </a:r>
            <a:r>
              <a:rPr lang="en-US" sz="1600" dirty="0" err="1"/>
              <a:t>смотрящие</a:t>
            </a:r>
            <a:r>
              <a:rPr lang="en-US" sz="1600" dirty="0"/>
              <a:t> </a:t>
            </a:r>
            <a:r>
              <a:rPr lang="en-US" sz="1600" dirty="0" err="1"/>
              <a:t>телевизор</a:t>
            </a:r>
            <a:r>
              <a:rPr lang="en-US" sz="1600" dirty="0"/>
              <a:t>,  </a:t>
            </a:r>
            <a:r>
              <a:rPr lang="en-US" sz="1600" dirty="0" err="1"/>
              <a:t>учатся</a:t>
            </a:r>
            <a:r>
              <a:rPr lang="en-US" sz="1600" dirty="0"/>
              <a:t> </a:t>
            </a:r>
            <a:r>
              <a:rPr lang="en-US" sz="1600" dirty="0" err="1"/>
              <a:t>значительно</a:t>
            </a:r>
            <a:r>
              <a:rPr lang="en-US" sz="1600" dirty="0"/>
              <a:t> </a:t>
            </a:r>
            <a:r>
              <a:rPr lang="en-US" sz="1600" dirty="0" err="1"/>
              <a:t>хуже</a:t>
            </a:r>
            <a:r>
              <a:rPr lang="en-US" sz="1600" dirty="0"/>
              <a:t> </a:t>
            </a:r>
            <a:r>
              <a:rPr lang="en-US" sz="1600" dirty="0" err="1"/>
              <a:t>своих</a:t>
            </a:r>
            <a:r>
              <a:rPr lang="en-US" sz="1600" dirty="0"/>
              <a:t> </a:t>
            </a:r>
            <a:r>
              <a:rPr lang="en-US" sz="1600" dirty="0" err="1"/>
              <a:t>сверстников</a:t>
            </a:r>
            <a:r>
              <a:rPr lang="en-US" sz="1600" dirty="0"/>
              <a:t>. </a:t>
            </a:r>
          </a:p>
        </p:txBody>
      </p:sp>
      <p:sp>
        <p:nvSpPr>
          <p:cNvPr id="4" name="Content Placeholder 3"/>
          <p:cNvSpPr>
            <a:spLocks noGrp="1"/>
          </p:cNvSpPr>
          <p:nvPr>
            <p:ph sz="half" idx="2"/>
          </p:nvPr>
        </p:nvSpPr>
        <p:spPr>
          <a:xfrm>
            <a:off x="6445250" y="345440"/>
            <a:ext cx="5384800" cy="6494780"/>
          </a:xfrm>
        </p:spPr>
        <p:txBody>
          <a:bodyPr/>
          <a:lstStyle/>
          <a:p>
            <a:r>
              <a:rPr lang="en-US" sz="1600"/>
              <a:t>Еще в последнее время психологам чаще приходиться сталкиваться с очень искаженным поведением детей. Негативное влияние современных СМИ наразвитие детей очевидно для специалистов. С одной стороны скованность и недоразвитие речи. С другой - сильная агрессивность и демонстративность. Такой ребенок стесняется ответить на вопрос, но при этом не боится кривляться перед чужими людьми, которые могут просматривать их видеоблоги. Ведут себя неуправляемо, гипервозбудимы, невнимательны, модели плохого поведения их притягивают как магнит, а взрослого они будто не слышат. Эти дети обожают боевики и отказываются смотреть наши отечественные мультфильмы. Из-за их эмоциональной неразвитости, от их понимания ускользает содержание наших мультфильмов. Все эти дети с раннего возраста увлечены смартфонами, компьютером, телевизором.</a:t>
            </a:r>
          </a:p>
          <a:p>
            <a:endParaRPr lang="en-US" sz="1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95480" y="66675"/>
            <a:ext cx="76200" cy="87630"/>
          </a:xfrm>
        </p:spPr>
        <p:txBody>
          <a:bodyPr/>
          <a:lstStyle/>
          <a:p>
            <a:r>
              <a:rPr lang="en-US" sz="800"/>
              <a:t>.</a:t>
            </a:r>
          </a:p>
        </p:txBody>
      </p:sp>
      <p:sp>
        <p:nvSpPr>
          <p:cNvPr id="3" name="Content Placeholder 2"/>
          <p:cNvSpPr>
            <a:spLocks noGrp="1"/>
          </p:cNvSpPr>
          <p:nvPr>
            <p:ph sz="half" idx="1"/>
          </p:nvPr>
        </p:nvSpPr>
        <p:spPr>
          <a:xfrm>
            <a:off x="410210" y="250825"/>
            <a:ext cx="5384800" cy="6599555"/>
          </a:xfrm>
        </p:spPr>
        <p:txBody>
          <a:bodyPr/>
          <a:lstStyle/>
          <a:p>
            <a:r>
              <a:rPr lang="en-US" sz="1600" dirty="0"/>
              <a:t> Я </a:t>
            </a:r>
            <a:r>
              <a:rPr lang="en-US" sz="1600" dirty="0" err="1" smtClean="0"/>
              <a:t>провел</a:t>
            </a:r>
            <a:r>
              <a:rPr lang="ru-RU" sz="1600" dirty="0" smtClean="0"/>
              <a:t>а</a:t>
            </a:r>
            <a:r>
              <a:rPr lang="en-US" sz="1600" dirty="0" smtClean="0"/>
              <a:t> </a:t>
            </a:r>
            <a:r>
              <a:rPr lang="en-US" sz="1600" dirty="0" err="1"/>
              <a:t>опрос</a:t>
            </a:r>
            <a:r>
              <a:rPr lang="en-US" sz="1600" dirty="0"/>
              <a:t> </a:t>
            </a:r>
            <a:r>
              <a:rPr lang="en-US" sz="1600" dirty="0" err="1"/>
              <a:t>на</a:t>
            </a:r>
            <a:r>
              <a:rPr lang="en-US" sz="1600" dirty="0"/>
              <a:t> </a:t>
            </a:r>
            <a:r>
              <a:rPr lang="en-US" sz="1600" dirty="0" smtClean="0"/>
              <a:t>тему </a:t>
            </a:r>
            <a:r>
              <a:rPr lang="en-US" sz="1600" dirty="0"/>
              <a:t> </a:t>
            </a:r>
            <a:r>
              <a:rPr lang="en-US" sz="1600" dirty="0" err="1"/>
              <a:t>среди</a:t>
            </a:r>
            <a:r>
              <a:rPr lang="en-US" sz="1600" dirty="0"/>
              <a:t> </a:t>
            </a:r>
            <a:r>
              <a:rPr lang="en-US" sz="1600" dirty="0" err="1"/>
              <a:t>обучающихся</a:t>
            </a:r>
            <a:r>
              <a:rPr lang="en-US" sz="1600" dirty="0"/>
              <a:t> 7-9 </a:t>
            </a:r>
            <a:r>
              <a:rPr lang="en-US" sz="1600" dirty="0" err="1"/>
              <a:t>классов</a:t>
            </a:r>
            <a:r>
              <a:rPr lang="en-US" sz="1600" dirty="0"/>
              <a:t>, </a:t>
            </a:r>
            <a:r>
              <a:rPr lang="en-US" sz="1600" dirty="0" err="1"/>
              <a:t>общее</a:t>
            </a:r>
            <a:r>
              <a:rPr lang="en-US" sz="1600" dirty="0"/>
              <a:t> </a:t>
            </a:r>
            <a:r>
              <a:rPr lang="en-US" sz="1600" dirty="0" err="1"/>
              <a:t>количество</a:t>
            </a:r>
            <a:r>
              <a:rPr lang="en-US" sz="1600" dirty="0"/>
              <a:t> </a:t>
            </a:r>
            <a:r>
              <a:rPr lang="en-US" sz="1600" dirty="0" err="1"/>
              <a:t>опрошенных</a:t>
            </a:r>
            <a:r>
              <a:rPr lang="en-US" sz="1600" dirty="0"/>
              <a:t> 17 </a:t>
            </a:r>
            <a:r>
              <a:rPr lang="en-US" sz="1600" dirty="0" err="1"/>
              <a:t>человек</a:t>
            </a:r>
            <a:r>
              <a:rPr lang="en-US" sz="1600" dirty="0"/>
              <a:t>.  </a:t>
            </a:r>
            <a:r>
              <a:rPr lang="en-US" sz="1600" dirty="0" err="1"/>
              <a:t>Для</a:t>
            </a:r>
            <a:r>
              <a:rPr lang="en-US" sz="1600" dirty="0"/>
              <a:t> </a:t>
            </a:r>
            <a:r>
              <a:rPr lang="en-US" sz="1600" dirty="0" err="1"/>
              <a:t>определения</a:t>
            </a:r>
            <a:r>
              <a:rPr lang="en-US" sz="1600" dirty="0"/>
              <a:t> </a:t>
            </a:r>
            <a:r>
              <a:rPr lang="en-US" sz="1600" dirty="0" err="1"/>
              <a:t>степени</a:t>
            </a:r>
            <a:r>
              <a:rPr lang="en-US" sz="1600" dirty="0"/>
              <a:t> </a:t>
            </a:r>
            <a:r>
              <a:rPr lang="en-US" sz="1600" dirty="0" err="1"/>
              <a:t>влияния</a:t>
            </a:r>
            <a:r>
              <a:rPr lang="en-US" sz="1600" dirty="0"/>
              <a:t> СМИ </a:t>
            </a:r>
            <a:r>
              <a:rPr lang="en-US" sz="1600" dirty="0" err="1"/>
              <a:t>на</a:t>
            </a:r>
            <a:r>
              <a:rPr lang="en-US" sz="1600" dirty="0"/>
              <a:t> </a:t>
            </a:r>
            <a:r>
              <a:rPr lang="en-US" sz="1600" dirty="0" err="1"/>
              <a:t>ученика</a:t>
            </a:r>
            <a:r>
              <a:rPr lang="en-US" sz="1600" dirty="0"/>
              <a:t> </a:t>
            </a:r>
            <a:r>
              <a:rPr lang="en-US" sz="1600" dirty="0" smtClean="0"/>
              <a:t>7</a:t>
            </a:r>
            <a:r>
              <a:rPr lang="ru-RU" sz="1600" dirty="0" smtClean="0"/>
              <a:t>-9</a:t>
            </a:r>
            <a:r>
              <a:rPr lang="en-US" sz="1600" dirty="0" smtClean="0"/>
              <a:t> </a:t>
            </a:r>
            <a:r>
              <a:rPr lang="en-US" sz="1600" dirty="0" err="1" smtClean="0"/>
              <a:t>класс</a:t>
            </a:r>
            <a:r>
              <a:rPr lang="ru-RU" sz="1600" dirty="0" err="1" smtClean="0"/>
              <a:t>ов</a:t>
            </a:r>
            <a:r>
              <a:rPr lang="en-US" sz="1600" dirty="0" smtClean="0"/>
              <a:t>, </a:t>
            </a:r>
            <a:r>
              <a:rPr lang="en-US" sz="1600" dirty="0" err="1"/>
              <a:t>применялся</a:t>
            </a:r>
            <a:r>
              <a:rPr lang="en-US" sz="1600" dirty="0"/>
              <a:t> </a:t>
            </a:r>
            <a:r>
              <a:rPr lang="en-US" sz="1600" dirty="0" err="1"/>
              <a:t>метод</a:t>
            </a:r>
            <a:r>
              <a:rPr lang="en-US" sz="1600" dirty="0"/>
              <a:t> </a:t>
            </a:r>
            <a:r>
              <a:rPr lang="en-US" sz="1600" dirty="0" err="1"/>
              <a:t>анкетирования</a:t>
            </a:r>
            <a:r>
              <a:rPr lang="en-US" sz="1600" dirty="0"/>
              <a:t>. </a:t>
            </a:r>
            <a:r>
              <a:rPr lang="en-US" sz="1600" dirty="0" err="1"/>
              <a:t>При</a:t>
            </a:r>
            <a:r>
              <a:rPr lang="en-US" sz="1600" dirty="0"/>
              <a:t> </a:t>
            </a:r>
            <a:r>
              <a:rPr lang="en-US" sz="1600" dirty="0" err="1"/>
              <a:t>опросе</a:t>
            </a:r>
            <a:r>
              <a:rPr lang="en-US" sz="1600" dirty="0"/>
              <a:t> </a:t>
            </a:r>
            <a:r>
              <a:rPr lang="en-US" sz="1600" dirty="0" err="1"/>
              <a:t>использовалась</a:t>
            </a:r>
            <a:r>
              <a:rPr lang="en-US" sz="1600" dirty="0"/>
              <a:t> </a:t>
            </a:r>
            <a:r>
              <a:rPr lang="en-US" sz="1600" dirty="0" err="1" smtClean="0"/>
              <a:t>анкета</a:t>
            </a:r>
            <a:endParaRPr lang="ru-RU" sz="1600" dirty="0" smtClean="0"/>
          </a:p>
          <a:p>
            <a:r>
              <a:rPr lang="en-US" sz="1600" dirty="0"/>
              <a:t>   </a:t>
            </a:r>
            <a:r>
              <a:rPr lang="en-US" sz="1600" dirty="0" err="1"/>
              <a:t>Материалы</a:t>
            </a:r>
            <a:r>
              <a:rPr lang="en-US" sz="1600" dirty="0"/>
              <a:t> </a:t>
            </a:r>
            <a:r>
              <a:rPr lang="en-US" sz="1600" dirty="0" err="1"/>
              <a:t>проведенного</a:t>
            </a:r>
            <a:r>
              <a:rPr lang="en-US" sz="1600" dirty="0"/>
              <a:t> </a:t>
            </a:r>
            <a:r>
              <a:rPr lang="en-US" sz="1600" dirty="0" err="1"/>
              <a:t>опроса</a:t>
            </a:r>
            <a:r>
              <a:rPr lang="en-US" sz="1600" dirty="0"/>
              <a:t>    </a:t>
            </a:r>
            <a:r>
              <a:rPr lang="en-US" sz="1600" dirty="0" err="1"/>
              <a:t>позволяет</a:t>
            </a:r>
            <a:r>
              <a:rPr lang="en-US" sz="1600" dirty="0"/>
              <a:t> </a:t>
            </a:r>
            <a:r>
              <a:rPr lang="en-US" sz="1600" dirty="0" err="1"/>
              <a:t>не</a:t>
            </a:r>
            <a:r>
              <a:rPr lang="en-US" sz="1600" dirty="0"/>
              <a:t> </a:t>
            </a:r>
            <a:r>
              <a:rPr lang="en-US" sz="1600" dirty="0" err="1"/>
              <a:t>только</a:t>
            </a:r>
            <a:r>
              <a:rPr lang="en-US" sz="1600" dirty="0"/>
              <a:t> </a:t>
            </a:r>
            <a:r>
              <a:rPr lang="en-US" sz="1600" dirty="0" err="1"/>
              <a:t>оценить</a:t>
            </a:r>
            <a:r>
              <a:rPr lang="en-US" sz="1600" dirty="0"/>
              <a:t>, </a:t>
            </a:r>
            <a:r>
              <a:rPr lang="en-US" sz="1600" dirty="0" err="1"/>
              <a:t>как</a:t>
            </a:r>
            <a:r>
              <a:rPr lang="en-US" sz="1600" dirty="0"/>
              <a:t> </a:t>
            </a:r>
            <a:r>
              <a:rPr lang="en-US" sz="1600" dirty="0" err="1"/>
              <a:t>часто</a:t>
            </a:r>
            <a:r>
              <a:rPr lang="en-US" sz="1600" dirty="0"/>
              <a:t> </a:t>
            </a:r>
            <a:r>
              <a:rPr lang="en-US" sz="1600" dirty="0" err="1"/>
              <a:t>дети</a:t>
            </a:r>
            <a:r>
              <a:rPr lang="en-US" sz="1600" dirty="0"/>
              <a:t> </a:t>
            </a:r>
            <a:r>
              <a:rPr lang="en-US" sz="1600" dirty="0" err="1"/>
              <a:t>пользуются</a:t>
            </a:r>
            <a:r>
              <a:rPr lang="en-US" sz="1600" dirty="0"/>
              <a:t> </a:t>
            </a:r>
            <a:r>
              <a:rPr lang="en-US" sz="1600" dirty="0" err="1"/>
              <a:t>источниками</a:t>
            </a:r>
            <a:r>
              <a:rPr lang="en-US" sz="1600" dirty="0"/>
              <a:t> СМИ, </a:t>
            </a:r>
            <a:r>
              <a:rPr lang="en-US" sz="1600" dirty="0" err="1"/>
              <a:t>но</a:t>
            </a:r>
            <a:r>
              <a:rPr lang="en-US" sz="1600" dirty="0"/>
              <a:t> и </a:t>
            </a:r>
            <a:r>
              <a:rPr lang="en-US" sz="1600" dirty="0" err="1"/>
              <a:t>выявить</a:t>
            </a:r>
            <a:r>
              <a:rPr lang="en-US" sz="1600" dirty="0"/>
              <a:t>, </a:t>
            </a:r>
            <a:r>
              <a:rPr lang="en-US" sz="1600" dirty="0" err="1"/>
              <a:t>какими</a:t>
            </a:r>
            <a:r>
              <a:rPr lang="en-US" sz="1600" dirty="0"/>
              <a:t> </a:t>
            </a:r>
            <a:r>
              <a:rPr lang="en-US" sz="1600" dirty="0" err="1"/>
              <a:t>именно</a:t>
            </a:r>
            <a:r>
              <a:rPr lang="en-US" sz="1600" dirty="0"/>
              <a:t> и в </a:t>
            </a:r>
            <a:r>
              <a:rPr lang="en-US" sz="1600" dirty="0" err="1"/>
              <a:t>каких</a:t>
            </a:r>
            <a:r>
              <a:rPr lang="en-US" sz="1600" dirty="0"/>
              <a:t> </a:t>
            </a:r>
            <a:r>
              <a:rPr lang="en-US" sz="1600" dirty="0" err="1"/>
              <a:t>целях</a:t>
            </a:r>
            <a:r>
              <a:rPr lang="en-US" sz="1600" dirty="0"/>
              <a:t>:</a:t>
            </a:r>
          </a:p>
          <a:p>
            <a:r>
              <a:rPr lang="en-US" sz="1600" dirty="0"/>
              <a:t>- </a:t>
            </a:r>
            <a:r>
              <a:rPr lang="en-US" sz="1600" dirty="0" err="1"/>
              <a:t>Информационные</a:t>
            </a:r>
            <a:r>
              <a:rPr lang="en-US" sz="1600" dirty="0"/>
              <a:t> </a:t>
            </a:r>
            <a:r>
              <a:rPr lang="en-US" sz="1600" dirty="0" err="1"/>
              <a:t>каналы</a:t>
            </a:r>
            <a:r>
              <a:rPr lang="en-US" sz="1600" dirty="0"/>
              <a:t> </a:t>
            </a:r>
            <a:r>
              <a:rPr lang="en-US" sz="1600" dirty="0" err="1"/>
              <a:t>предпочитают</a:t>
            </a:r>
            <a:r>
              <a:rPr lang="en-US" sz="1600" dirty="0"/>
              <a:t> </a:t>
            </a:r>
            <a:r>
              <a:rPr lang="en-US" sz="1600" dirty="0" err="1"/>
              <a:t>смотреть</a:t>
            </a:r>
            <a:r>
              <a:rPr lang="en-US" sz="1600" dirty="0"/>
              <a:t> </a:t>
            </a:r>
            <a:r>
              <a:rPr lang="en-US" sz="1600" dirty="0" err="1"/>
              <a:t>малое</a:t>
            </a:r>
            <a:r>
              <a:rPr lang="en-US" sz="1600" dirty="0"/>
              <a:t> </a:t>
            </a:r>
            <a:r>
              <a:rPr lang="en-US" sz="1600" dirty="0" err="1"/>
              <a:t>количество</a:t>
            </a:r>
            <a:r>
              <a:rPr lang="en-US" sz="1600" dirty="0"/>
              <a:t> </a:t>
            </a:r>
            <a:r>
              <a:rPr lang="en-US" sz="1600" dirty="0" err="1"/>
              <a:t>детей</a:t>
            </a:r>
            <a:r>
              <a:rPr lang="en-US" sz="1600" dirty="0"/>
              <a:t>.</a:t>
            </a:r>
          </a:p>
          <a:p>
            <a:r>
              <a:rPr lang="en-US" sz="1600" dirty="0"/>
              <a:t>- </a:t>
            </a:r>
            <a:r>
              <a:rPr lang="en-US" sz="1600" dirty="0" err="1"/>
              <a:t>Большинство</a:t>
            </a:r>
            <a:r>
              <a:rPr lang="en-US" sz="1600" dirty="0"/>
              <a:t> </a:t>
            </a:r>
            <a:r>
              <a:rPr lang="en-US" sz="1600" dirty="0" err="1"/>
              <a:t>детей</a:t>
            </a:r>
            <a:r>
              <a:rPr lang="en-US" sz="1600" dirty="0"/>
              <a:t> </a:t>
            </a:r>
            <a:r>
              <a:rPr lang="en-US" sz="1600" dirty="0" err="1"/>
              <a:t>включают</a:t>
            </a:r>
            <a:r>
              <a:rPr lang="en-US" sz="1600" dirty="0"/>
              <a:t> </a:t>
            </a:r>
            <a:r>
              <a:rPr lang="en-US" sz="1600" dirty="0" err="1"/>
              <a:t>телевизор</a:t>
            </a:r>
            <a:r>
              <a:rPr lang="en-US" sz="1600" dirty="0"/>
              <a:t> </a:t>
            </a:r>
            <a:r>
              <a:rPr lang="en-US" sz="1600" dirty="0" err="1"/>
              <a:t>для</a:t>
            </a:r>
            <a:r>
              <a:rPr lang="en-US" sz="1600" dirty="0"/>
              <a:t> </a:t>
            </a:r>
            <a:r>
              <a:rPr lang="en-US" sz="1600" dirty="0" err="1"/>
              <a:t>того</a:t>
            </a:r>
            <a:r>
              <a:rPr lang="en-US" sz="1600" dirty="0"/>
              <a:t> </a:t>
            </a:r>
            <a:r>
              <a:rPr lang="en-US" sz="1600" dirty="0" err="1"/>
              <a:t>чтоб</a:t>
            </a:r>
            <a:r>
              <a:rPr lang="en-US" sz="1600" dirty="0"/>
              <a:t> </a:t>
            </a:r>
            <a:r>
              <a:rPr lang="en-US" sz="1600" dirty="0" err="1"/>
              <a:t>посмотреть</a:t>
            </a:r>
            <a:r>
              <a:rPr lang="en-US" sz="1600" dirty="0"/>
              <a:t> </a:t>
            </a:r>
            <a:r>
              <a:rPr lang="en-US" sz="1600" dirty="0" err="1"/>
              <a:t>любимый</a:t>
            </a:r>
            <a:r>
              <a:rPr lang="en-US" sz="1600" dirty="0"/>
              <a:t> </a:t>
            </a:r>
            <a:r>
              <a:rPr lang="en-US" sz="1600" dirty="0" err="1"/>
              <a:t>фильм</a:t>
            </a:r>
            <a:r>
              <a:rPr lang="en-US" sz="1600" dirty="0"/>
              <a:t>, </a:t>
            </a:r>
            <a:r>
              <a:rPr lang="en-US" sz="1600" dirty="0" err="1"/>
              <a:t>сериал</a:t>
            </a:r>
            <a:r>
              <a:rPr lang="en-US" sz="1600" dirty="0"/>
              <a:t>. </a:t>
            </a:r>
            <a:r>
              <a:rPr lang="en-US" sz="1600" dirty="0" err="1"/>
              <a:t>Или</a:t>
            </a:r>
            <a:r>
              <a:rPr lang="en-US" sz="1600" dirty="0"/>
              <a:t> </a:t>
            </a:r>
            <a:r>
              <a:rPr lang="en-US" sz="1600" dirty="0" err="1"/>
              <a:t>используют</a:t>
            </a:r>
            <a:r>
              <a:rPr lang="en-US" sz="1600" dirty="0"/>
              <a:t> </a:t>
            </a:r>
            <a:r>
              <a:rPr lang="en-US" sz="1600" dirty="0" err="1"/>
              <a:t>его</a:t>
            </a:r>
            <a:r>
              <a:rPr lang="en-US" sz="1600" dirty="0"/>
              <a:t> в </a:t>
            </a:r>
            <a:r>
              <a:rPr lang="en-US" sz="1600" dirty="0" err="1"/>
              <a:t>целях</a:t>
            </a:r>
            <a:r>
              <a:rPr lang="en-US" sz="1600" dirty="0"/>
              <a:t> </a:t>
            </a:r>
            <a:r>
              <a:rPr lang="en-US" sz="1600" dirty="0" err="1"/>
              <a:t>отдыха</a:t>
            </a:r>
            <a:r>
              <a:rPr lang="en-US" sz="1600" dirty="0"/>
              <a:t>.</a:t>
            </a:r>
          </a:p>
          <a:p>
            <a:r>
              <a:rPr lang="en-US" sz="1600" dirty="0"/>
              <a:t>- </a:t>
            </a:r>
            <a:r>
              <a:rPr lang="en-US" sz="1600" dirty="0" err="1"/>
              <a:t>Информационные</a:t>
            </a:r>
            <a:r>
              <a:rPr lang="en-US" sz="1600" dirty="0"/>
              <a:t> </a:t>
            </a:r>
            <a:r>
              <a:rPr lang="en-US" sz="1600" dirty="0" err="1"/>
              <a:t>каналы</a:t>
            </a:r>
            <a:r>
              <a:rPr lang="en-US" sz="1600" dirty="0"/>
              <a:t> </a:t>
            </a:r>
            <a:r>
              <a:rPr lang="en-US" sz="1600" dirty="0" err="1"/>
              <a:t>предпочитают</a:t>
            </a:r>
            <a:r>
              <a:rPr lang="en-US" sz="1600" dirty="0"/>
              <a:t> </a:t>
            </a:r>
            <a:r>
              <a:rPr lang="en-US" sz="1600" dirty="0" err="1"/>
              <a:t>смотреть</a:t>
            </a:r>
            <a:r>
              <a:rPr lang="en-US" sz="1600" dirty="0"/>
              <a:t> </a:t>
            </a:r>
            <a:r>
              <a:rPr lang="en-US" sz="1600" dirty="0" err="1"/>
              <a:t>малое</a:t>
            </a:r>
            <a:r>
              <a:rPr lang="en-US" sz="1600" dirty="0"/>
              <a:t> </a:t>
            </a:r>
            <a:r>
              <a:rPr lang="en-US" sz="1600" dirty="0" err="1"/>
              <a:t>количество</a:t>
            </a:r>
            <a:r>
              <a:rPr lang="en-US" sz="1600" dirty="0"/>
              <a:t> </a:t>
            </a:r>
            <a:r>
              <a:rPr lang="en-US" sz="1600" dirty="0" err="1"/>
              <a:t>детей</a:t>
            </a:r>
            <a:r>
              <a:rPr lang="en-US" sz="1600" dirty="0"/>
              <a:t>.</a:t>
            </a:r>
          </a:p>
          <a:p>
            <a:r>
              <a:rPr lang="en-US" sz="1600" dirty="0"/>
              <a:t>- </a:t>
            </a:r>
            <a:r>
              <a:rPr lang="en-US" sz="1600" dirty="0" err="1"/>
              <a:t>Большинство</a:t>
            </a:r>
            <a:r>
              <a:rPr lang="en-US" sz="1600" dirty="0"/>
              <a:t> </a:t>
            </a:r>
            <a:r>
              <a:rPr lang="en-US" sz="1600" dirty="0" err="1"/>
              <a:t>детей</a:t>
            </a:r>
            <a:r>
              <a:rPr lang="en-US" sz="1600" dirty="0"/>
              <a:t> </a:t>
            </a:r>
            <a:r>
              <a:rPr lang="en-US" sz="1600" dirty="0" err="1"/>
              <a:t>включают</a:t>
            </a:r>
            <a:r>
              <a:rPr lang="en-US" sz="1600" dirty="0"/>
              <a:t> </a:t>
            </a:r>
            <a:r>
              <a:rPr lang="en-US" sz="1600" dirty="0" err="1"/>
              <a:t>телевизор</a:t>
            </a:r>
            <a:r>
              <a:rPr lang="en-US" sz="1600" dirty="0"/>
              <a:t> </a:t>
            </a:r>
            <a:r>
              <a:rPr lang="en-US" sz="1600" dirty="0" err="1"/>
              <a:t>для</a:t>
            </a:r>
            <a:r>
              <a:rPr lang="en-US" sz="1600" dirty="0"/>
              <a:t> </a:t>
            </a:r>
            <a:r>
              <a:rPr lang="en-US" sz="1600" dirty="0" err="1"/>
              <a:t>того</a:t>
            </a:r>
            <a:r>
              <a:rPr lang="en-US" sz="1600" dirty="0"/>
              <a:t> </a:t>
            </a:r>
            <a:r>
              <a:rPr lang="en-US" sz="1600" dirty="0" err="1"/>
              <a:t>чтоб</a:t>
            </a:r>
            <a:r>
              <a:rPr lang="en-US" sz="1600" dirty="0"/>
              <a:t> </a:t>
            </a:r>
            <a:r>
              <a:rPr lang="en-US" sz="1600" dirty="0" err="1"/>
              <a:t>посмотреть</a:t>
            </a:r>
            <a:r>
              <a:rPr lang="en-US" sz="1600" dirty="0"/>
              <a:t> </a:t>
            </a:r>
            <a:r>
              <a:rPr lang="en-US" sz="1600" dirty="0" err="1"/>
              <a:t>любимый</a:t>
            </a:r>
            <a:r>
              <a:rPr lang="en-US" sz="1600" dirty="0"/>
              <a:t> </a:t>
            </a:r>
            <a:r>
              <a:rPr lang="en-US" sz="1600" dirty="0" err="1"/>
              <a:t>фильм</a:t>
            </a:r>
            <a:r>
              <a:rPr lang="en-US" sz="1600" dirty="0"/>
              <a:t>, </a:t>
            </a:r>
            <a:r>
              <a:rPr lang="en-US" sz="1600" dirty="0" err="1"/>
              <a:t>сериал</a:t>
            </a:r>
            <a:r>
              <a:rPr lang="en-US" sz="1600" dirty="0"/>
              <a:t>. </a:t>
            </a:r>
            <a:r>
              <a:rPr lang="en-US" sz="1600" dirty="0" err="1"/>
              <a:t>Или</a:t>
            </a:r>
            <a:r>
              <a:rPr lang="en-US" sz="1600" dirty="0"/>
              <a:t> </a:t>
            </a:r>
            <a:r>
              <a:rPr lang="en-US" sz="1600" dirty="0" err="1"/>
              <a:t>используют</a:t>
            </a:r>
            <a:r>
              <a:rPr lang="en-US" sz="1600" dirty="0"/>
              <a:t> </a:t>
            </a:r>
            <a:r>
              <a:rPr lang="en-US" sz="1600" dirty="0" err="1"/>
              <a:t>его</a:t>
            </a:r>
            <a:r>
              <a:rPr lang="en-US" sz="1600" dirty="0"/>
              <a:t> в </a:t>
            </a:r>
            <a:r>
              <a:rPr lang="en-US" sz="1600" dirty="0" err="1"/>
              <a:t>целях</a:t>
            </a:r>
            <a:r>
              <a:rPr lang="en-US" sz="1600" dirty="0"/>
              <a:t> </a:t>
            </a:r>
            <a:r>
              <a:rPr lang="en-US" sz="1600" dirty="0" err="1"/>
              <a:t>отдыха</a:t>
            </a:r>
            <a:r>
              <a:rPr lang="en-US" sz="1600" dirty="0"/>
              <a:t>.</a:t>
            </a:r>
          </a:p>
        </p:txBody>
      </p:sp>
      <p:sp>
        <p:nvSpPr>
          <p:cNvPr id="4" name="Content Placeholder 3"/>
          <p:cNvSpPr>
            <a:spLocks noGrp="1"/>
          </p:cNvSpPr>
          <p:nvPr>
            <p:ph sz="half" idx="2"/>
          </p:nvPr>
        </p:nvSpPr>
        <p:spPr>
          <a:xfrm>
            <a:off x="6235700" y="250825"/>
            <a:ext cx="5384800" cy="6132195"/>
          </a:xfrm>
        </p:spPr>
        <p:txBody>
          <a:bodyPr/>
          <a:lstStyle/>
          <a:p>
            <a:r>
              <a:rPr lang="en-US" sz="1600" dirty="0"/>
              <a:t>- </a:t>
            </a:r>
            <a:r>
              <a:rPr lang="en-US" sz="1600" dirty="0" err="1"/>
              <a:t>Почти</a:t>
            </a:r>
            <a:r>
              <a:rPr lang="en-US" sz="1600" dirty="0"/>
              <a:t> </a:t>
            </a:r>
            <a:r>
              <a:rPr lang="en-US" sz="1600" dirty="0" err="1"/>
              <a:t>все</a:t>
            </a:r>
            <a:r>
              <a:rPr lang="en-US" sz="1600" dirty="0"/>
              <a:t> </a:t>
            </a:r>
            <a:r>
              <a:rPr lang="en-US" sz="1600" dirty="0" err="1"/>
              <a:t>из</a:t>
            </a:r>
            <a:r>
              <a:rPr lang="en-US" sz="1600" dirty="0"/>
              <a:t>  </a:t>
            </a:r>
            <a:r>
              <a:rPr lang="en-US" sz="1600" dirty="0" err="1"/>
              <a:t>опрошенных</a:t>
            </a:r>
            <a:r>
              <a:rPr lang="en-US" sz="1600" dirty="0"/>
              <a:t> </a:t>
            </a:r>
            <a:r>
              <a:rPr lang="en-US" sz="1600" dirty="0" err="1"/>
              <a:t>учеников</a:t>
            </a:r>
            <a:r>
              <a:rPr lang="en-US" sz="1600" dirty="0"/>
              <a:t> </a:t>
            </a:r>
            <a:r>
              <a:rPr lang="en-US" sz="1600" dirty="0" err="1"/>
              <a:t>пользуются</a:t>
            </a:r>
            <a:r>
              <a:rPr lang="en-US" sz="1600" dirty="0"/>
              <a:t> </a:t>
            </a:r>
            <a:r>
              <a:rPr lang="en-US" sz="1600" dirty="0" err="1"/>
              <a:t>Интернетом</a:t>
            </a:r>
            <a:r>
              <a:rPr lang="en-US" sz="1600" dirty="0"/>
              <a:t> </a:t>
            </a:r>
            <a:r>
              <a:rPr lang="en-US" sz="1600" dirty="0" err="1"/>
              <a:t>ежедневно</a:t>
            </a:r>
            <a:r>
              <a:rPr lang="en-US" sz="1600" dirty="0"/>
              <a:t>. </a:t>
            </a:r>
            <a:r>
              <a:rPr lang="ru-RU" sz="1600" dirty="0" smtClean="0"/>
              <a:t>11</a:t>
            </a:r>
            <a:r>
              <a:rPr lang="en-US" sz="1600" dirty="0" smtClean="0"/>
              <a:t> </a:t>
            </a:r>
            <a:r>
              <a:rPr lang="en-US" sz="1600" dirty="0" err="1"/>
              <a:t>человек</a:t>
            </a:r>
            <a:r>
              <a:rPr lang="en-US" sz="1600" dirty="0"/>
              <a:t> 3-2 </a:t>
            </a:r>
            <a:r>
              <a:rPr lang="en-US" sz="1600" dirty="0" err="1"/>
              <a:t>раза</a:t>
            </a:r>
            <a:r>
              <a:rPr lang="en-US" sz="1600" dirty="0"/>
              <a:t> в </a:t>
            </a:r>
            <a:r>
              <a:rPr lang="en-US" sz="1600" dirty="0" err="1"/>
              <a:t>неделю</a:t>
            </a:r>
            <a:r>
              <a:rPr lang="en-US" sz="1600" dirty="0"/>
              <a:t>. И </a:t>
            </a:r>
            <a:r>
              <a:rPr lang="en-US" sz="1600" dirty="0" err="1" smtClean="0"/>
              <a:t>лишь</a:t>
            </a:r>
            <a:r>
              <a:rPr lang="ru-RU" sz="1600" dirty="0" smtClean="0"/>
              <a:t> 4</a:t>
            </a:r>
            <a:r>
              <a:rPr lang="en-US" sz="1600" dirty="0" smtClean="0"/>
              <a:t> </a:t>
            </a:r>
            <a:r>
              <a:rPr lang="en-US" sz="1600" dirty="0" err="1"/>
              <a:t>человек</a:t>
            </a:r>
            <a:r>
              <a:rPr lang="en-US" sz="1600" dirty="0"/>
              <a:t> </a:t>
            </a:r>
            <a:r>
              <a:rPr lang="en-US" sz="1600" dirty="0" err="1"/>
              <a:t>выходят</a:t>
            </a:r>
            <a:r>
              <a:rPr lang="en-US" sz="1600" dirty="0"/>
              <a:t> в </a:t>
            </a:r>
            <a:r>
              <a:rPr lang="en-US" sz="1600" dirty="0" err="1"/>
              <a:t>сеть</a:t>
            </a:r>
            <a:r>
              <a:rPr lang="en-US" sz="1600" dirty="0"/>
              <a:t> </a:t>
            </a:r>
            <a:r>
              <a:rPr lang="en-US" sz="1600" dirty="0" err="1"/>
              <a:t>раз</a:t>
            </a:r>
            <a:r>
              <a:rPr lang="en-US" sz="1600" dirty="0"/>
              <a:t> в </a:t>
            </a:r>
            <a:r>
              <a:rPr lang="en-US" sz="1600" dirty="0" err="1"/>
              <a:t>неделю</a:t>
            </a:r>
            <a:r>
              <a:rPr lang="en-US" sz="1600" dirty="0"/>
              <a:t> </a:t>
            </a:r>
            <a:r>
              <a:rPr lang="en-US" sz="1600" dirty="0" err="1"/>
              <a:t>или</a:t>
            </a:r>
            <a:r>
              <a:rPr lang="en-US" sz="1600" dirty="0"/>
              <a:t> </a:t>
            </a:r>
            <a:r>
              <a:rPr lang="en-US" sz="1600" dirty="0" err="1"/>
              <a:t>менее</a:t>
            </a:r>
            <a:r>
              <a:rPr lang="en-US" sz="1600" dirty="0"/>
              <a:t>.</a:t>
            </a:r>
          </a:p>
          <a:p>
            <a:r>
              <a:rPr lang="en-US" sz="1600" dirty="0"/>
              <a:t>- </a:t>
            </a:r>
            <a:r>
              <a:rPr lang="en-US" sz="1600" dirty="0" err="1"/>
              <a:t>Виртуальным</a:t>
            </a:r>
            <a:r>
              <a:rPr lang="en-US" sz="1600" dirty="0"/>
              <a:t> </a:t>
            </a:r>
            <a:r>
              <a:rPr lang="en-US" sz="1600" dirty="0" err="1"/>
              <a:t>общением</a:t>
            </a:r>
            <a:r>
              <a:rPr lang="en-US" sz="1600" dirty="0"/>
              <a:t> с </a:t>
            </a:r>
            <a:r>
              <a:rPr lang="en-US" sz="1600" dirty="0" err="1"/>
              <a:t>друзьями</a:t>
            </a:r>
            <a:r>
              <a:rPr lang="en-US" sz="1600" dirty="0"/>
              <a:t> </a:t>
            </a:r>
            <a:r>
              <a:rPr lang="en-US" sz="1600" dirty="0" err="1"/>
              <a:t>привлекает</a:t>
            </a:r>
            <a:r>
              <a:rPr lang="en-US" sz="1600" dirty="0"/>
              <a:t> </a:t>
            </a:r>
            <a:r>
              <a:rPr lang="en-US" sz="1600" dirty="0" err="1"/>
              <a:t>Интернет</a:t>
            </a:r>
            <a:r>
              <a:rPr lang="en-US" sz="1600" dirty="0"/>
              <a:t> </a:t>
            </a:r>
            <a:r>
              <a:rPr lang="en-US" sz="1600" dirty="0" err="1"/>
              <a:t>учащихся</a:t>
            </a:r>
            <a:r>
              <a:rPr lang="en-US" sz="1600" dirty="0"/>
              <a:t>, </a:t>
            </a:r>
            <a:r>
              <a:rPr lang="en-US" sz="1600" dirty="0" err="1"/>
              <a:t>это</a:t>
            </a:r>
            <a:r>
              <a:rPr lang="en-US" sz="1600" dirty="0"/>
              <a:t> и </a:t>
            </a:r>
            <a:r>
              <a:rPr lang="en-US" sz="1600" dirty="0" err="1"/>
              <a:t>является</a:t>
            </a:r>
            <a:r>
              <a:rPr lang="en-US" sz="1600" dirty="0"/>
              <a:t> </a:t>
            </a:r>
            <a:r>
              <a:rPr lang="en-US" sz="1600" dirty="0" err="1"/>
              <a:t>главным</a:t>
            </a:r>
            <a:r>
              <a:rPr lang="en-US" sz="1600" dirty="0"/>
              <a:t> </a:t>
            </a:r>
            <a:r>
              <a:rPr lang="en-US" sz="1600" dirty="0" err="1"/>
              <a:t>фактором</a:t>
            </a:r>
            <a:r>
              <a:rPr lang="en-US" sz="1600" dirty="0"/>
              <a:t> </a:t>
            </a:r>
            <a:r>
              <a:rPr lang="en-US" sz="1600" dirty="0" err="1"/>
              <a:t>его</a:t>
            </a:r>
            <a:r>
              <a:rPr lang="en-US" sz="1600" dirty="0"/>
              <a:t> </a:t>
            </a:r>
            <a:r>
              <a:rPr lang="en-US" sz="1600" dirty="0" err="1"/>
              <a:t>посещения</a:t>
            </a:r>
            <a:r>
              <a:rPr lang="en-US" sz="1600" dirty="0"/>
              <a:t>. </a:t>
            </a:r>
            <a:r>
              <a:rPr lang="en-US" sz="1600" dirty="0" err="1"/>
              <a:t>На</a:t>
            </a:r>
            <a:r>
              <a:rPr lang="en-US" sz="1600" dirty="0"/>
              <a:t> </a:t>
            </a:r>
            <a:r>
              <a:rPr lang="en-US" sz="1600" dirty="0" err="1"/>
              <a:t>втором</a:t>
            </a:r>
            <a:r>
              <a:rPr lang="en-US" sz="1600" dirty="0"/>
              <a:t> </a:t>
            </a:r>
            <a:r>
              <a:rPr lang="en-US" sz="1600" dirty="0" err="1"/>
              <a:t>месте</a:t>
            </a:r>
            <a:r>
              <a:rPr lang="en-US" sz="1600" dirty="0"/>
              <a:t> - </a:t>
            </a:r>
            <a:r>
              <a:rPr lang="en-US" sz="1600" dirty="0" err="1"/>
              <a:t>поиск</a:t>
            </a:r>
            <a:r>
              <a:rPr lang="en-US" sz="1600" dirty="0"/>
              <a:t> </a:t>
            </a:r>
            <a:r>
              <a:rPr lang="en-US" sz="1600" dirty="0" err="1"/>
              <a:t>нужной</a:t>
            </a:r>
            <a:r>
              <a:rPr lang="en-US" sz="1600" dirty="0"/>
              <a:t> информации, </a:t>
            </a:r>
            <a:r>
              <a:rPr lang="en-US" sz="1600" dirty="0" err="1"/>
              <a:t>используемая</a:t>
            </a:r>
            <a:r>
              <a:rPr lang="en-US" sz="1600" dirty="0"/>
              <a:t>, </a:t>
            </a:r>
            <a:r>
              <a:rPr lang="en-US" sz="1600" dirty="0" err="1"/>
              <a:t>для</a:t>
            </a:r>
            <a:r>
              <a:rPr lang="en-US" sz="1600" dirty="0"/>
              <a:t> </a:t>
            </a:r>
            <a:r>
              <a:rPr lang="en-US" sz="1600" dirty="0" err="1"/>
              <a:t>учебы</a:t>
            </a:r>
            <a:r>
              <a:rPr lang="en-US" sz="1600" dirty="0"/>
              <a:t>.</a:t>
            </a:r>
          </a:p>
          <a:p>
            <a:r>
              <a:rPr lang="en-US" sz="1600" dirty="0"/>
              <a:t>- В </a:t>
            </a:r>
            <a:r>
              <a:rPr lang="en-US" sz="1600" dirty="0" err="1"/>
              <a:t>наше</a:t>
            </a:r>
            <a:r>
              <a:rPr lang="en-US" sz="1600" dirty="0"/>
              <a:t> </a:t>
            </a:r>
            <a:r>
              <a:rPr lang="en-US" sz="1600" dirty="0" err="1"/>
              <a:t>время</a:t>
            </a:r>
            <a:r>
              <a:rPr lang="en-US" sz="1600" dirty="0"/>
              <a:t> </a:t>
            </a:r>
            <a:r>
              <a:rPr lang="en-US" sz="1600" dirty="0" err="1"/>
              <a:t>радио</a:t>
            </a:r>
            <a:r>
              <a:rPr lang="en-US" sz="1600" dirty="0"/>
              <a:t> </a:t>
            </a:r>
            <a:r>
              <a:rPr lang="en-US" sz="1600" dirty="0" err="1"/>
              <a:t>утратило</a:t>
            </a:r>
            <a:r>
              <a:rPr lang="en-US" sz="1600" dirty="0"/>
              <a:t> </a:t>
            </a:r>
            <a:r>
              <a:rPr lang="en-US" sz="1600" dirty="0" err="1"/>
              <a:t>свою</a:t>
            </a:r>
            <a:r>
              <a:rPr lang="en-US" sz="1600" dirty="0"/>
              <a:t> </a:t>
            </a:r>
            <a:r>
              <a:rPr lang="en-US" sz="1600" dirty="0" err="1"/>
              <a:t>популярность</a:t>
            </a:r>
            <a:r>
              <a:rPr lang="en-US" sz="1600" dirty="0"/>
              <a:t>, </a:t>
            </a:r>
            <a:r>
              <a:rPr lang="en-US" sz="1600" dirty="0" err="1"/>
              <a:t>как</a:t>
            </a:r>
            <a:r>
              <a:rPr lang="en-US" sz="1600" dirty="0"/>
              <a:t> </a:t>
            </a:r>
            <a:r>
              <a:rPr lang="en-US" sz="1600" dirty="0" err="1"/>
              <a:t>средство</a:t>
            </a:r>
            <a:r>
              <a:rPr lang="en-US" sz="1600" dirty="0"/>
              <a:t> </a:t>
            </a:r>
            <a:r>
              <a:rPr lang="en-US" sz="1600" dirty="0" err="1"/>
              <a:t>массовой</a:t>
            </a:r>
            <a:r>
              <a:rPr lang="en-US" sz="1600" dirty="0"/>
              <a:t> информации. </a:t>
            </a:r>
            <a:r>
              <a:rPr lang="en-US" sz="1600" dirty="0" err="1"/>
              <a:t>Большинство</a:t>
            </a:r>
            <a:r>
              <a:rPr lang="en-US" sz="1600" dirty="0"/>
              <a:t> </a:t>
            </a:r>
            <a:r>
              <a:rPr lang="en-US" sz="1600" dirty="0" err="1"/>
              <a:t>детей</a:t>
            </a:r>
            <a:r>
              <a:rPr lang="en-US" sz="1600" dirty="0"/>
              <a:t> </a:t>
            </a:r>
            <a:r>
              <a:rPr lang="en-US" sz="1600" dirty="0" err="1"/>
              <a:t>его</a:t>
            </a:r>
            <a:r>
              <a:rPr lang="en-US" sz="1600" dirty="0"/>
              <a:t> </a:t>
            </a:r>
            <a:r>
              <a:rPr lang="en-US" sz="1600" dirty="0" err="1"/>
              <a:t>слушают</a:t>
            </a:r>
            <a:r>
              <a:rPr lang="en-US" sz="1600" dirty="0"/>
              <a:t> </a:t>
            </a:r>
            <a:r>
              <a:rPr lang="en-US" sz="1600" dirty="0" err="1"/>
              <a:t>редко</a:t>
            </a:r>
            <a:r>
              <a:rPr lang="en-US" sz="1600" dirty="0"/>
              <a:t>, </a:t>
            </a:r>
            <a:r>
              <a:rPr lang="en-US" sz="1600" dirty="0" err="1"/>
              <a:t>либо</a:t>
            </a:r>
            <a:r>
              <a:rPr lang="en-US" sz="1600" dirty="0"/>
              <a:t> </a:t>
            </a:r>
            <a:r>
              <a:rPr lang="en-US" sz="1600" dirty="0" err="1"/>
              <a:t>совсем</a:t>
            </a:r>
            <a:r>
              <a:rPr lang="en-US" sz="1600" dirty="0"/>
              <a:t> </a:t>
            </a:r>
            <a:r>
              <a:rPr lang="en-US" sz="1600" dirty="0" err="1"/>
              <a:t>не</a:t>
            </a:r>
            <a:r>
              <a:rPr lang="en-US" sz="1600" dirty="0"/>
              <a:t> </a:t>
            </a:r>
            <a:r>
              <a:rPr lang="en-US" sz="1600" dirty="0" err="1"/>
              <a:t>слушают</a:t>
            </a:r>
            <a:r>
              <a:rPr lang="en-US" sz="1600" dirty="0"/>
              <a:t>.</a:t>
            </a:r>
          </a:p>
          <a:p>
            <a:r>
              <a:rPr lang="en-US" sz="1600" dirty="0"/>
              <a:t>     </a:t>
            </a:r>
            <a:r>
              <a:rPr lang="en-US" sz="1600" dirty="0" err="1"/>
              <a:t>Материалы</a:t>
            </a:r>
            <a:r>
              <a:rPr lang="en-US" sz="1600" dirty="0"/>
              <a:t> </a:t>
            </a:r>
            <a:r>
              <a:rPr lang="en-US" sz="1600" dirty="0" err="1"/>
              <a:t>проведенного</a:t>
            </a:r>
            <a:r>
              <a:rPr lang="en-US" sz="1600" dirty="0"/>
              <a:t> </a:t>
            </a:r>
            <a:r>
              <a:rPr lang="en-US" sz="1600" dirty="0" err="1"/>
              <a:t>опроса</a:t>
            </a:r>
            <a:r>
              <a:rPr lang="en-US" sz="1600" dirty="0"/>
              <a:t>    </a:t>
            </a:r>
            <a:r>
              <a:rPr lang="en-US" sz="1600" dirty="0" err="1"/>
              <a:t>позволяет</a:t>
            </a:r>
            <a:r>
              <a:rPr lang="en-US" sz="1600" dirty="0"/>
              <a:t> </a:t>
            </a:r>
            <a:r>
              <a:rPr lang="en-US" sz="1600" dirty="0" err="1"/>
              <a:t>не</a:t>
            </a:r>
            <a:r>
              <a:rPr lang="en-US" sz="1600" dirty="0"/>
              <a:t> </a:t>
            </a:r>
            <a:r>
              <a:rPr lang="en-US" sz="1600" dirty="0" err="1"/>
              <a:t>только</a:t>
            </a:r>
            <a:r>
              <a:rPr lang="en-US" sz="1600" dirty="0"/>
              <a:t> </a:t>
            </a:r>
            <a:r>
              <a:rPr lang="en-US" sz="1600" dirty="0" err="1"/>
              <a:t>оценить</a:t>
            </a:r>
            <a:r>
              <a:rPr lang="en-US" sz="1600" dirty="0"/>
              <a:t>, </a:t>
            </a:r>
            <a:r>
              <a:rPr lang="en-US" sz="1600" dirty="0" err="1"/>
              <a:t>как</a:t>
            </a:r>
            <a:r>
              <a:rPr lang="en-US" sz="1600" dirty="0"/>
              <a:t> </a:t>
            </a:r>
            <a:r>
              <a:rPr lang="en-US" sz="1600" dirty="0" err="1"/>
              <a:t>часто</a:t>
            </a:r>
            <a:r>
              <a:rPr lang="en-US" sz="1600" dirty="0"/>
              <a:t> </a:t>
            </a:r>
            <a:r>
              <a:rPr lang="en-US" sz="1600" dirty="0" err="1"/>
              <a:t>дети</a:t>
            </a:r>
            <a:r>
              <a:rPr lang="en-US" sz="1600" dirty="0"/>
              <a:t> </a:t>
            </a:r>
            <a:r>
              <a:rPr lang="en-US" sz="1600" dirty="0" err="1"/>
              <a:t>пользуются</a:t>
            </a:r>
            <a:r>
              <a:rPr lang="en-US" sz="1600" dirty="0"/>
              <a:t> </a:t>
            </a:r>
            <a:r>
              <a:rPr lang="en-US" sz="1600" dirty="0" err="1"/>
              <a:t>источниками</a:t>
            </a:r>
            <a:r>
              <a:rPr lang="en-US" sz="1600" dirty="0"/>
              <a:t> СМИ, </a:t>
            </a:r>
            <a:r>
              <a:rPr lang="en-US" sz="1600" dirty="0" err="1"/>
              <a:t>но</a:t>
            </a:r>
            <a:r>
              <a:rPr lang="en-US" sz="1600" dirty="0"/>
              <a:t> и </a:t>
            </a:r>
            <a:r>
              <a:rPr lang="en-US" sz="1600" dirty="0" err="1"/>
              <a:t>выявить</a:t>
            </a:r>
            <a:r>
              <a:rPr lang="en-US" sz="1600" dirty="0"/>
              <a:t>, </a:t>
            </a:r>
            <a:r>
              <a:rPr lang="en-US" sz="1600" dirty="0" err="1"/>
              <a:t>какими</a:t>
            </a:r>
            <a:r>
              <a:rPr lang="en-US" sz="1600" dirty="0"/>
              <a:t> </a:t>
            </a:r>
            <a:r>
              <a:rPr lang="en-US" sz="1600" dirty="0" err="1"/>
              <a:t>именно</a:t>
            </a:r>
            <a:r>
              <a:rPr lang="en-US" sz="1600" dirty="0"/>
              <a:t> и в </a:t>
            </a:r>
            <a:r>
              <a:rPr lang="en-US" sz="1600" dirty="0" err="1"/>
              <a:t>каких</a:t>
            </a:r>
            <a:r>
              <a:rPr lang="en-US" sz="1600" dirty="0"/>
              <a:t> </a:t>
            </a:r>
            <a:r>
              <a:rPr lang="en-US" sz="1600" dirty="0" err="1"/>
              <a:t>целях</a:t>
            </a:r>
            <a:r>
              <a:rPr lang="en-US" sz="1600" dirty="0"/>
              <a:t>.</a:t>
            </a:r>
          </a:p>
          <a:p>
            <a:r>
              <a:rPr lang="en-US" sz="1600" dirty="0" err="1"/>
              <a:t>Радует</a:t>
            </a:r>
            <a:r>
              <a:rPr lang="en-US" sz="1600" dirty="0"/>
              <a:t> </a:t>
            </a:r>
            <a:r>
              <a:rPr lang="en-US" sz="1600" dirty="0" err="1"/>
              <a:t>то</a:t>
            </a:r>
            <a:r>
              <a:rPr lang="en-US" sz="1600" dirty="0"/>
              <a:t>, </a:t>
            </a:r>
            <a:r>
              <a:rPr lang="en-US" sz="1600" dirty="0" err="1"/>
              <a:t>что</a:t>
            </a:r>
            <a:r>
              <a:rPr lang="en-US" sz="1600" dirty="0"/>
              <a:t> </a:t>
            </a:r>
            <a:r>
              <a:rPr lang="en-US" sz="1600" dirty="0" err="1"/>
              <a:t>дети</a:t>
            </a:r>
            <a:r>
              <a:rPr lang="en-US" sz="1600" dirty="0"/>
              <a:t> </a:t>
            </a:r>
            <a:r>
              <a:rPr lang="en-US" sz="1600" dirty="0" err="1"/>
              <a:t>еще</a:t>
            </a:r>
            <a:r>
              <a:rPr lang="en-US" sz="1600" dirty="0"/>
              <a:t> </a:t>
            </a:r>
            <a:r>
              <a:rPr lang="en-US" sz="1600" dirty="0" err="1"/>
              <a:t>не</a:t>
            </a:r>
            <a:r>
              <a:rPr lang="en-US" sz="1600" dirty="0"/>
              <a:t> </a:t>
            </a:r>
            <a:r>
              <a:rPr lang="en-US" sz="1600" dirty="0" err="1"/>
              <a:t>забывают</a:t>
            </a:r>
            <a:r>
              <a:rPr lang="en-US" sz="1600" dirty="0"/>
              <a:t> о </a:t>
            </a:r>
            <a:r>
              <a:rPr lang="en-US" sz="1600" dirty="0" err="1"/>
              <a:t>книгах</a:t>
            </a:r>
            <a:r>
              <a:rPr lang="en-US" sz="1600" dirty="0"/>
              <a:t>. </a:t>
            </a:r>
            <a:r>
              <a:rPr lang="en-US" sz="1600" dirty="0" err="1"/>
              <a:t>Большинство</a:t>
            </a:r>
            <a:r>
              <a:rPr lang="en-US" sz="1600" dirty="0"/>
              <a:t> </a:t>
            </a:r>
            <a:r>
              <a:rPr lang="en-US" sz="1600" dirty="0" err="1"/>
              <a:t>опрошенных</a:t>
            </a:r>
            <a:r>
              <a:rPr lang="en-US" sz="1600" dirty="0"/>
              <a:t> </a:t>
            </a:r>
            <a:r>
              <a:rPr lang="en-US" sz="1600" dirty="0" err="1"/>
              <a:t>учеников</a:t>
            </a:r>
            <a:r>
              <a:rPr lang="en-US" sz="1600" dirty="0"/>
              <a:t> </a:t>
            </a:r>
            <a:r>
              <a:rPr lang="en-US" sz="1600" dirty="0" err="1"/>
              <a:t>читают</a:t>
            </a:r>
            <a:r>
              <a:rPr lang="en-US" sz="1600" dirty="0"/>
              <a:t> и </a:t>
            </a:r>
            <a:r>
              <a:rPr lang="en-US" sz="1600" dirty="0" err="1"/>
              <a:t>помимо</a:t>
            </a:r>
            <a:r>
              <a:rPr lang="en-US" sz="1600" dirty="0"/>
              <a:t> </a:t>
            </a:r>
            <a:r>
              <a:rPr lang="en-US" sz="1600" dirty="0" err="1"/>
              <a:t>школьной</a:t>
            </a:r>
            <a:r>
              <a:rPr lang="en-US" sz="1600" dirty="0"/>
              <a:t> </a:t>
            </a:r>
            <a:r>
              <a:rPr lang="en-US" sz="1600" dirty="0" err="1"/>
              <a:t>литературы</a:t>
            </a:r>
            <a:r>
              <a:rPr lang="en-US" sz="1600" dirty="0"/>
              <a:t>. </a:t>
            </a:r>
            <a:r>
              <a:rPr lang="en-US" sz="1600" dirty="0" err="1"/>
              <a:t>Есть</a:t>
            </a:r>
            <a:r>
              <a:rPr lang="en-US" sz="1600" dirty="0"/>
              <a:t> </a:t>
            </a:r>
            <a:r>
              <a:rPr lang="en-US" sz="1600" dirty="0" err="1"/>
              <a:t>дети</a:t>
            </a:r>
            <a:r>
              <a:rPr lang="en-US" sz="1600" dirty="0"/>
              <a:t>, </a:t>
            </a:r>
            <a:r>
              <a:rPr lang="en-US" sz="1600" dirty="0" err="1"/>
              <a:t>которые</a:t>
            </a:r>
            <a:r>
              <a:rPr lang="en-US" sz="1600" dirty="0"/>
              <a:t> </a:t>
            </a:r>
            <a:r>
              <a:rPr lang="en-US" sz="1600" dirty="0" err="1"/>
              <a:t>не</a:t>
            </a:r>
            <a:r>
              <a:rPr lang="en-US" sz="1600" dirty="0"/>
              <a:t> </a:t>
            </a:r>
            <a:r>
              <a:rPr lang="en-US" sz="1600" dirty="0" err="1"/>
              <a:t>берут</a:t>
            </a:r>
            <a:r>
              <a:rPr lang="en-US" sz="1600" dirty="0"/>
              <a:t> в </a:t>
            </a:r>
            <a:r>
              <a:rPr lang="en-US" sz="1600" dirty="0" err="1"/>
              <a:t>руки</a:t>
            </a:r>
            <a:r>
              <a:rPr lang="en-US" sz="1600" dirty="0"/>
              <a:t> </a:t>
            </a:r>
            <a:r>
              <a:rPr lang="en-US" sz="1600" dirty="0" err="1"/>
              <a:t>книги</a:t>
            </a:r>
            <a:r>
              <a:rPr lang="en-US" sz="1600" dirty="0"/>
              <a:t>, </a:t>
            </a:r>
            <a:r>
              <a:rPr lang="en-US" sz="1600" dirty="0" err="1"/>
              <a:t>их</a:t>
            </a:r>
            <a:r>
              <a:rPr lang="en-US" sz="1600" dirty="0"/>
              <a:t> </a:t>
            </a:r>
            <a:r>
              <a:rPr lang="en-US" sz="1600" dirty="0" err="1"/>
              <a:t>не</a:t>
            </a:r>
            <a:r>
              <a:rPr lang="en-US" sz="1600" dirty="0"/>
              <a:t> </a:t>
            </a:r>
            <a:r>
              <a:rPr lang="en-US" sz="1600" dirty="0" err="1"/>
              <a:t>привлекает</a:t>
            </a:r>
            <a:r>
              <a:rPr lang="en-US" sz="1600" dirty="0"/>
              <a:t> </a:t>
            </a:r>
            <a:r>
              <a:rPr lang="en-US" sz="1600" dirty="0" err="1"/>
              <a:t>чтение</a:t>
            </a:r>
            <a:r>
              <a:rPr lang="en-US" sz="1600" dirty="0"/>
              <a:t>. </a:t>
            </a:r>
            <a:r>
              <a:rPr lang="en-US" sz="1600" dirty="0" err="1"/>
              <a:t>Их</a:t>
            </a:r>
            <a:r>
              <a:rPr lang="en-US" sz="1600" dirty="0"/>
              <a:t> </a:t>
            </a:r>
            <a:r>
              <a:rPr lang="en-US" sz="1600" dirty="0" err="1"/>
              <a:t>заменяют</a:t>
            </a:r>
            <a:r>
              <a:rPr lang="en-US" sz="1600" dirty="0"/>
              <a:t> </a:t>
            </a:r>
            <a:r>
              <a:rPr lang="en-US" sz="1600" dirty="0" err="1"/>
              <a:t>детскими</a:t>
            </a:r>
            <a:r>
              <a:rPr lang="en-US" sz="1600" dirty="0"/>
              <a:t> </a:t>
            </a:r>
            <a:r>
              <a:rPr lang="en-US" sz="1600" dirty="0" err="1"/>
              <a:t>журналами</a:t>
            </a:r>
            <a:r>
              <a:rPr lang="en-US" sz="1600" dirty="0"/>
              <a:t>, </a:t>
            </a:r>
            <a:r>
              <a:rPr lang="en-US" sz="1600" dirty="0" err="1"/>
              <a:t>которые</a:t>
            </a:r>
            <a:r>
              <a:rPr lang="en-US" sz="1600" dirty="0"/>
              <a:t> </a:t>
            </a:r>
            <a:r>
              <a:rPr lang="en-US" sz="1600" dirty="0" err="1"/>
              <a:t>легко</a:t>
            </a:r>
            <a:r>
              <a:rPr lang="en-US" sz="1600" dirty="0"/>
              <a:t> </a:t>
            </a:r>
            <a:r>
              <a:rPr lang="en-US" sz="1600" dirty="0" err="1"/>
              <a:t>читаются</a:t>
            </a:r>
            <a:r>
              <a:rPr lang="en-US" sz="1600" dirty="0"/>
              <a:t> и </a:t>
            </a:r>
            <a:r>
              <a:rPr lang="en-US" sz="1600" dirty="0" err="1"/>
              <a:t>не</a:t>
            </a:r>
            <a:r>
              <a:rPr lang="en-US" sz="1600" dirty="0"/>
              <a:t> </a:t>
            </a:r>
            <a:r>
              <a:rPr lang="en-US" sz="1600" dirty="0" err="1"/>
              <a:t>требуют</a:t>
            </a:r>
            <a:r>
              <a:rPr lang="en-US" sz="1600" dirty="0"/>
              <a:t> </a:t>
            </a:r>
            <a:r>
              <a:rPr lang="en-US" sz="1600" dirty="0" err="1"/>
              <a:t>особых</a:t>
            </a:r>
            <a:r>
              <a:rPr lang="en-US" sz="1600" dirty="0"/>
              <a:t> </a:t>
            </a:r>
            <a:r>
              <a:rPr lang="en-US" sz="1600" dirty="0" err="1"/>
              <a:t>размышлений</a:t>
            </a:r>
            <a:r>
              <a:rPr lang="en-US" sz="1600" dirty="0"/>
              <a:t>. </a:t>
            </a:r>
            <a:r>
              <a:rPr lang="en-US" sz="1600" dirty="0" err="1"/>
              <a:t>Книга</a:t>
            </a:r>
            <a:r>
              <a:rPr lang="en-US" sz="1600" dirty="0"/>
              <a:t> </a:t>
            </a:r>
            <a:r>
              <a:rPr lang="en-US" sz="1600" dirty="0" err="1"/>
              <a:t>утрачивает</a:t>
            </a:r>
            <a:r>
              <a:rPr lang="en-US" sz="1600" dirty="0"/>
              <a:t> </a:t>
            </a:r>
            <a:r>
              <a:rPr lang="en-US" sz="1600" dirty="0" err="1"/>
              <a:t>свою</a:t>
            </a:r>
            <a:r>
              <a:rPr lang="en-US" sz="1600" dirty="0"/>
              <a:t> </a:t>
            </a:r>
            <a:r>
              <a:rPr lang="en-US" sz="1600" dirty="0" err="1"/>
              <a:t>популярность</a:t>
            </a:r>
            <a:r>
              <a:rPr lang="en-US" sz="1600" dirty="0"/>
              <a:t>, </a:t>
            </a:r>
            <a:r>
              <a:rPr lang="en-US" sz="1600" dirty="0" err="1"/>
              <a:t>но</a:t>
            </a:r>
            <a:r>
              <a:rPr lang="en-US" sz="1600" dirty="0"/>
              <a:t> </a:t>
            </a:r>
            <a:r>
              <a:rPr lang="en-US" sz="1600" dirty="0" err="1"/>
              <a:t>пока</a:t>
            </a:r>
            <a:r>
              <a:rPr lang="en-US" sz="1600" dirty="0"/>
              <a:t> в </a:t>
            </a:r>
            <a:r>
              <a:rPr lang="en-US" sz="1600" dirty="0" err="1"/>
              <a:t>разумных</a:t>
            </a:r>
            <a:r>
              <a:rPr lang="en-US" sz="1600" dirty="0"/>
              <a:t> </a:t>
            </a:r>
            <a:r>
              <a:rPr lang="en-US" sz="1600" dirty="0" err="1"/>
              <a:t>пределах</a:t>
            </a:r>
            <a:r>
              <a:rPr lang="en-US" sz="1600" dirty="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usiness Cooperate">
  <a:themeElements>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siness Cooperat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usiness Cooper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usiness Cooper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usiness Cooper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usiness Cooper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usiness Cooper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usiness Cooper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usiness Cooper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usiness Cooper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usiness Cooper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usiness Cooper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usiness Cooper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usiness Cooper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596</Words>
  <Application>Microsoft Office PowerPoint</Application>
  <PresentationFormat>Произвольный</PresentationFormat>
  <Paragraphs>68</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Business Cooperate</vt:lpstr>
      <vt:lpstr>Влияние СМИ на развитие подростков</vt:lpstr>
      <vt:lpstr>Цели,задачи и методы исследования</vt:lpstr>
      <vt:lpstr>Понятие о средствах массовой информации</vt:lpstr>
      <vt:lpstr>История СМИ</vt:lpstr>
      <vt:lpstr>Газеты</vt:lpstr>
      <vt:lpstr>Интернет</vt:lpstr>
      <vt:lpstr>Влияние СМИ на развитие подростков</vt:lpstr>
      <vt:lpstr>.</vt:lpstr>
      <vt:lpstr>.</vt:lpstr>
      <vt:lpstr>Заключение</vt:lpstr>
      <vt:lpst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Влияние СМИ на развитие подростков</dc:title>
  <dc:creator>admin</dc:creator>
  <cp:lastModifiedBy>Владимир</cp:lastModifiedBy>
  <cp:revision>36</cp:revision>
  <dcterms:created xsi:type="dcterms:W3CDTF">2020-03-02T13:07:31Z</dcterms:created>
  <dcterms:modified xsi:type="dcterms:W3CDTF">2023-04-19T07:33:02Z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1033-11.2.0.8342</vt:lpwstr>
  </property>
</Properties>
</file>