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6"/>
  </p:notesMasterIdLst>
  <p:sldIdLst>
    <p:sldId id="256" r:id="rId2"/>
    <p:sldId id="279" r:id="rId3"/>
    <p:sldId id="280" r:id="rId4"/>
    <p:sldId id="281" r:id="rId5"/>
    <p:sldId id="282" r:id="rId6"/>
    <p:sldId id="257" r:id="rId7"/>
    <p:sldId id="258" r:id="rId8"/>
    <p:sldId id="259" r:id="rId9"/>
    <p:sldId id="273" r:id="rId10"/>
    <p:sldId id="260" r:id="rId11"/>
    <p:sldId id="261" r:id="rId12"/>
    <p:sldId id="262" r:id="rId13"/>
    <p:sldId id="263" r:id="rId14"/>
    <p:sldId id="272" r:id="rId15"/>
    <p:sldId id="271" r:id="rId16"/>
    <p:sldId id="269" r:id="rId17"/>
    <p:sldId id="266" r:id="rId18"/>
    <p:sldId id="267" r:id="rId19"/>
    <p:sldId id="274" r:id="rId20"/>
    <p:sldId id="268" r:id="rId21"/>
    <p:sldId id="275" r:id="rId22"/>
    <p:sldId id="276" r:id="rId23"/>
    <p:sldId id="270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CD2F1-6AA8-43F2-96AA-84A4CF0638B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66D450-AF58-4447-9617-10B0C6EB82D1}">
      <dgm:prSet/>
      <dgm:spPr/>
      <dgm:t>
        <a:bodyPr/>
        <a:lstStyle/>
        <a:p>
          <a:r>
            <a:rPr lang="ru-RU" b="0" i="0" dirty="0"/>
            <a:t>Друзья Пушкина лицейской поры – это удивительные люди, которые свободно мыслят, неподдельно и искренне любят искусство. По этой причине общение с ними поэта породило живые стихи, которые полны любви и дружественности.</a:t>
          </a:r>
          <a:endParaRPr lang="ru-RU" dirty="0"/>
        </a:p>
      </dgm:t>
    </dgm:pt>
    <dgm:pt modelId="{72A0385A-DB94-4F8C-ADB5-4B518EF8B372}" type="parTrans" cxnId="{3D279316-FAFD-4E56-A502-82649BD9DD71}">
      <dgm:prSet/>
      <dgm:spPr/>
      <dgm:t>
        <a:bodyPr/>
        <a:lstStyle/>
        <a:p>
          <a:endParaRPr lang="ru-RU"/>
        </a:p>
      </dgm:t>
    </dgm:pt>
    <dgm:pt modelId="{00B52132-CEFD-4F93-8BA8-D5F3BB16C0FB}" type="sibTrans" cxnId="{3D279316-FAFD-4E56-A502-82649BD9DD71}">
      <dgm:prSet/>
      <dgm:spPr/>
      <dgm:t>
        <a:bodyPr/>
        <a:lstStyle/>
        <a:p>
          <a:endParaRPr lang="ru-RU"/>
        </a:p>
      </dgm:t>
    </dgm:pt>
    <dgm:pt modelId="{1081BF6F-E18A-4C0A-8FC2-1F6ACB2CCF0A}" type="pres">
      <dgm:prSet presAssocID="{1ECCD2F1-6AA8-43F2-96AA-84A4CF0638BE}" presName="compositeShape" presStyleCnt="0">
        <dgm:presLayoutVars>
          <dgm:chMax val="7"/>
          <dgm:dir/>
          <dgm:resizeHandles val="exact"/>
        </dgm:presLayoutVars>
      </dgm:prSet>
      <dgm:spPr/>
    </dgm:pt>
    <dgm:pt modelId="{D8C350E3-085A-4AAB-90D6-494615BEEC89}" type="pres">
      <dgm:prSet presAssocID="{7666D450-AF58-4447-9617-10B0C6EB82D1}" presName="circ1TxSh" presStyleLbl="vennNode1" presStyleIdx="0" presStyleCnt="1" custAng="0" custScaleX="150971" custScaleY="99319" custLinFactNeighborX="8518" custLinFactNeighborY="35094"/>
      <dgm:spPr/>
    </dgm:pt>
  </dgm:ptLst>
  <dgm:cxnLst>
    <dgm:cxn modelId="{B3167B0B-6F9A-4C80-88A0-E55184D7EE52}" type="presOf" srcId="{7666D450-AF58-4447-9617-10B0C6EB82D1}" destId="{D8C350E3-085A-4AAB-90D6-494615BEEC89}" srcOrd="0" destOrd="0" presId="urn:microsoft.com/office/officeart/2005/8/layout/venn1"/>
    <dgm:cxn modelId="{3D279316-FAFD-4E56-A502-82649BD9DD71}" srcId="{1ECCD2F1-6AA8-43F2-96AA-84A4CF0638BE}" destId="{7666D450-AF58-4447-9617-10B0C6EB82D1}" srcOrd="0" destOrd="0" parTransId="{72A0385A-DB94-4F8C-ADB5-4B518EF8B372}" sibTransId="{00B52132-CEFD-4F93-8BA8-D5F3BB16C0FB}"/>
    <dgm:cxn modelId="{21500EDA-EC52-4A43-B4D5-D612688D532F}" type="presOf" srcId="{1ECCD2F1-6AA8-43F2-96AA-84A4CF0638BE}" destId="{1081BF6F-E18A-4C0A-8FC2-1F6ACB2CCF0A}" srcOrd="0" destOrd="0" presId="urn:microsoft.com/office/officeart/2005/8/layout/venn1"/>
    <dgm:cxn modelId="{17C8E750-584F-4301-A322-5B39D2CFDD92}" type="presParOf" srcId="{1081BF6F-E18A-4C0A-8FC2-1F6ACB2CCF0A}" destId="{D8C350E3-085A-4AAB-90D6-494615BEEC8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350E3-085A-4AAB-90D6-494615BEEC89}">
      <dsp:nvSpPr>
        <dsp:cNvPr id="0" name=""/>
        <dsp:cNvSpPr/>
      </dsp:nvSpPr>
      <dsp:spPr>
        <a:xfrm>
          <a:off x="154195" y="44039"/>
          <a:ext cx="9763145" cy="64228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0" i="0" kern="1200" dirty="0"/>
            <a:t>Друзья Пушкина лицейской поры – это удивительные люди, которые свободно мыслят, неподдельно и искренне любят искусство. По этой причине общение с ними поэта породило живые стихи, которые полны любви и дружественности.</a:t>
          </a:r>
          <a:endParaRPr lang="ru-RU" sz="3800" kern="1200" dirty="0"/>
        </a:p>
      </dsp:txBody>
      <dsp:txXfrm>
        <a:off x="1583974" y="984645"/>
        <a:ext cx="6903587" cy="454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A1F2EAA-8DE2-4CD3-9E0F-EE303C274D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9B690-B4A1-46EB-924A-AFB192F05E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BD28B-68C8-4869-9079-4E8EF028CFA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993DD56-C345-4417-8AB2-E53B89D16E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628B208B-242A-49B2-A253-D807205E1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5E6D82-A438-42D7-AAEB-8C8F00A381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64099B-C6BA-4E5E-895F-F80B7D125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353E7-1D55-4CE0-BDEF-ECE71C54C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3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6F2A1-27D8-4907-B54F-6C7401A541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1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0B2-4BF0-4516-92A5-1EB896B5AA7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2E43-302D-4E4C-A4A8-FC4E848A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4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0B2-4BF0-4516-92A5-1EB896B5AA7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2E43-302D-4E4C-A4A8-FC4E848A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3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0B2-4BF0-4516-92A5-1EB896B5AA7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2E43-302D-4E4C-A4A8-FC4E848AF18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0245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0B2-4BF0-4516-92A5-1EB896B5AA7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2E43-302D-4E4C-A4A8-FC4E848A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68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0B2-4BF0-4516-92A5-1EB896B5AA7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2E43-302D-4E4C-A4A8-FC4E848AF18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21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0B2-4BF0-4516-92A5-1EB896B5AA7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2E43-302D-4E4C-A4A8-FC4E848A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0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0B2-4BF0-4516-92A5-1EB896B5AA7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2E43-302D-4E4C-A4A8-FC4E848A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3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0B2-4BF0-4516-92A5-1EB896B5AA7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2E43-302D-4E4C-A4A8-FC4E848A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0B2-4BF0-4516-92A5-1EB896B5AA7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2E43-302D-4E4C-A4A8-FC4E848A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1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0B2-4BF0-4516-92A5-1EB896B5AA7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2E43-302D-4E4C-A4A8-FC4E848A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93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0B2-4BF0-4516-92A5-1EB896B5AA7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2E43-302D-4E4C-A4A8-FC4E848A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9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0B2-4BF0-4516-92A5-1EB896B5AA7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2E43-302D-4E4C-A4A8-FC4E848A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5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0B2-4BF0-4516-92A5-1EB896B5AA7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2E43-302D-4E4C-A4A8-FC4E848A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57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0B2-4BF0-4516-92A5-1EB896B5AA7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2E43-302D-4E4C-A4A8-FC4E848A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4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0B2-4BF0-4516-92A5-1EB896B5AA7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2E43-302D-4E4C-A4A8-FC4E848A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1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2E43-302D-4E4C-A4A8-FC4E848AF18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0B2-4BF0-4516-92A5-1EB896B5AA7F}" type="datetimeFigureOut">
              <a:rPr lang="ru-RU" smtClean="0"/>
              <a:t>13.04.2023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0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A70B2-4BF0-4516-92A5-1EB896B5AA7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F22E43-302D-4E4C-A4A8-FC4E848A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0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an/count/WSCejI_zO0a1pGq0L1XUZ4XGn1YG9GK02G8nOCXeOm00000uqEU6a-pVcDRjcvy1W06CeAYn0uW1jexagfS1a062oERStO20W0AO0OB8vjnTk06Kfh6V9S010jW1sE_rbm7W0UJ9_nNe0K8Cc0BQtviOe0BMZCaNy0BImhY91w0igWZu1F6-PuW5iFTVa0NnlcUW1RR97wW5xQSQi0Njfngu1Usd6i05uC7w0yW5bEE00T05tve9k0QI0Sa6CE4bxHVrXqUf1rS1nG4oifLRk0U01U07XiA0W8O8u0YhnkGBw0a7W0e16EWCcGRW3OA2mO60W808c0wmmfVf_gBzmqV0i12e4-pPkOVNWkUuvm6058200j0KXQlLRk0K0UWKX0AW5h2bgfe6oHQO5y7kjHYe5mcu5m705xNM0Q0Peh81i1cu6V___m616l__DnX3y_fPi1hPZTYXqlxWgTG1WXmDJLb4EcT5KsrmQs5aDwWU0R0V0SWVxFVwIwaWajuZCmESoJ-u8EUJAB0Y0TKY__z__mu0HMHW-5360Q54my5gchrH1I77xPqeeftTcjBGEVD7626ygQCnRS3CnVkhnG2Zm8Xu~1?stat-id=12&amp;test-tag=194613558434337&amp;banner-sizes=eyI3MjA1NzYwNjYxNzQ4NTgyNSI6IjQwMngzMDAifQ==&amp;format-type=118&amp;actual-format=13&amp;pcodever=675170&amp;banner-test-tags=eyI3MjA1NzYwNjYxNzQ4NTgyNSI6IjU4MTY4MSJ9&amp;pcode-active-testids=667332,0,81&amp;width=810&amp;height=30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litrekon.ru/podgotovka/k-ege/kak-opredelit-razmer-stiha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DA9DC0-0812-4C05-99E7-5801335FF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23161" y="209322"/>
            <a:ext cx="12515161" cy="7321242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Поэзия Пушкина-как пение птиц в роще,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 песни ветра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 шум волн. Это голоса любви,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печали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это ясные слёзы и беззлобное лукавство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kumimoji="0" lang="ru-RU" sz="36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 .Н . Толстой</a:t>
            </a:r>
          </a:p>
          <a:p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AB788-B30F-4805-9205-31229106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17755"/>
            <a:ext cx="10515600" cy="2408443"/>
          </a:xfrm>
        </p:spPr>
        <p:txBody>
          <a:bodyPr/>
          <a:lstStyle/>
          <a:p>
            <a:r>
              <a:rPr lang="ru-RU" dirty="0"/>
              <a:t>“Бог помочь вам, друзья мои” (1827)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C19F1-DA98-461B-B83B-B46C647C1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97" y="776748"/>
            <a:ext cx="10515600" cy="5419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 помочь вам, друзья мои,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заботах жизни, царской службы,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пирах разгульной дружбы,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сладких таинствах любви!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 помочь вам, друзья мои,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бурях, и в житейском горе,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краю чужом, в пустынном море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мрачных пропастях земли!</a:t>
            </a:r>
          </a:p>
          <a:p>
            <a:pPr marL="0" indent="0">
              <a:buNone/>
            </a:pP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стих обращен к декабристам, товарищам по Лицею, отбывавшим наказание в Сибири на каторге (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Пущин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в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Динабургской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крепости (Вильгельм Кюхельбекер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2D388-2AE5-4694-BFEC-95A45573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“Чем чаще празднует лицей свою святую годовщину” (1831)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9BA24-B5AB-420C-8564-44402A7C5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 чаще празднует Лицей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Свою святую годовщину,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lang="ru-RU" sz="20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робче</a:t>
            </a:r>
            <a:r>
              <a:rPr lang="ru-RU" sz="2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старый круг друзей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семью стесняется едину,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 реже он; тем праздник наш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своем веселии мрачнее;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 глуше звон заздравных чаш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 наши песни тем грустнее.</a:t>
            </a:r>
          </a:p>
          <a:p>
            <a:pPr marL="0" indent="0">
              <a:buNone/>
            </a:pPr>
            <a:r>
              <a:rPr lang="ru-RU" sz="2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тема стихотворения - дружба, однако это не дружеское послание, окрашенное положительной тональностью, поэт сожалеет, что со временем лицейская семья сократилась, тяжело переживает потерю шести близких друзей.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42DDF-E437-4D9B-8516-D62C4667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Чаадаеву Пушкин адресует несколько стихотворений: “К Чаадаеву”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D1A5A2-1836-488A-BB29-21F8D9DBB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42" y="179612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Любви, надежды, тихой славы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Недолго нежил нас обман,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Исчезли юные забавы,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сон, как утренний туман;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 в нас горит еще желанье,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гнетом власти роковой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Нетерпеливою душой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“К Чаадаеву” Александра Пушкина проникнуто вольнолюбивым духом и явно выражает политические и гражданские взгляды поэта.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A15A4F-99D2-4B44-9972-27742B0FA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08" y="1044721"/>
            <a:ext cx="2785010" cy="28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1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97DFC-9DF7-4BA7-99C3-CF6AE49A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“Чаадаеву” (1821)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5E018E-57B3-4A74-BB5D-AACBF2307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49145"/>
            <a:ext cx="11353800" cy="2043729"/>
          </a:xfrm>
        </p:spPr>
        <p:txBody>
          <a:bodyPr/>
          <a:lstStyle/>
          <a:p>
            <a:pPr algn="l" fontAlgn="base">
              <a:buFont typeface="+mj-lt"/>
              <a:buAutoNum type="arabicPeriod"/>
            </a:pPr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произведения «Чаадаеву» находится основная тема свободы и вольности. </a:t>
            </a:r>
            <a:r>
              <a:rPr lang="ru-RU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</a:t>
            </a:r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может мириться с самодержавием – он разделяет идеи своего товарища </a:t>
            </a:r>
            <a:r>
              <a:rPr lang="ru-RU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П.Я.Чаадаева</a:t>
            </a:r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состоял в одном из тайных обществ и ратовал за демократизацию России. </a:t>
            </a: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4008DF-19FC-4E9B-9BDB-2B31A705D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15" y="-1"/>
            <a:ext cx="2944428" cy="3495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417828-79FC-4228-B329-C87DCE9122BA}"/>
              </a:ext>
            </a:extLst>
          </p:cNvPr>
          <p:cNvSpPr txBox="1"/>
          <p:nvPr/>
        </p:nvSpPr>
        <p:spPr>
          <a:xfrm>
            <a:off x="-71718" y="2140821"/>
            <a:ext cx="92179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стране, где я забыл тревоги прежних лет,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 прах Овидиев пустынный мой сосед,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 слава для меня предмет заботы малой,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Тебя недостает душе моей усталой.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Врагу стеснительных условий и оков,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 трудно было мне отвыкнуть от пиров,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 праздный ум блестит, тогда как сердце дремлет,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 правду пылкую приличий хлад объемлет.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91CC7-E2C0-462B-AA4F-62E13024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55F07A2-7446-437F-A49D-40F5A8DD6B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318724"/>
              </p:ext>
            </p:extLst>
          </p:nvPr>
        </p:nvGraphicFramePr>
        <p:xfrm>
          <a:off x="385590" y="0"/>
          <a:ext cx="9917341" cy="6466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41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3C5EDD-1EC5-410E-AE40-1692D9CD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лицее значительное место в творчестве А.С. Пушкина отведено теме дружбы. Лицейское товарищество - это то, что стало опорой для всей последующей жизни поэта. В самые трудные минуты своей жизни он обращался к своим друзьям за поддержкой, пусть даже на расстоянии. Тема дружбы в лирике Пушкина особенно ярко звучит в произведениях, написанных в годы его обучения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58E903-2652-404C-B297-00175B1D8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15" y="2423458"/>
            <a:ext cx="6651811" cy="40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5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3F5620-52AB-4333-9AFF-F6677B3D6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40" y="297456"/>
            <a:ext cx="8544944" cy="5779766"/>
          </a:xfrm>
        </p:spPr>
        <p:txBody>
          <a:bodyPr>
            <a:normAutofit/>
          </a:bodyPr>
          <a:lstStyle/>
          <a:p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темой дружбой большое место в лирике Пушкина принадлежит теме любви </a:t>
            </a:r>
          </a:p>
          <a:p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любви – одна из центральных во всем творчестве А. С. Пушкина. Это любовь к женщине, и любовь к музе, и любовь к друзьям.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Большое количество стихотворений посвящено реальным возлюбленным писателя, многие лирические произведения посвящены чувству любви в целом. Автор рассуждает по поводу любви в жизни каждого человека.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любви никогда не покидало А. С. Пушкина, поэтому все оттенки эмоций отображались все в новых и новых стихотворениях. В теме любви писатель ищет вдохновения, так как само чувство любви сопровождает его каждую минуту.</a:t>
            </a:r>
          </a:p>
          <a:p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0D923-4D73-464F-9EEF-ED1F8A9B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1365"/>
            <a:ext cx="8596668" cy="1769035"/>
          </a:xfrm>
        </p:spPr>
        <p:txBody>
          <a:bodyPr/>
          <a:lstStyle/>
          <a:p>
            <a:r>
              <a:rPr lang="ru-RU" dirty="0"/>
              <a:t> Я помню чудное мгновенье(К Керн)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40E1A-74D3-4E36-A5FB-648F4C1BA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46" y="726565"/>
            <a:ext cx="8596668" cy="5207645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     </a:t>
            </a:r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 чудное мгновенье:</a:t>
            </a:r>
            <a:b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Передо мной явилась ты,</a:t>
            </a:r>
            <a:b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Как мимолетное виденье,</a:t>
            </a:r>
            <a:b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Как гений чистой красоты.</a:t>
            </a:r>
          </a:p>
          <a:p>
            <a:pPr marL="0" indent="0" algn="l">
              <a:buNone/>
            </a:pPr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томленьях грусти безнадежной,</a:t>
            </a:r>
            <a:b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тревогах шумной суеты,</a:t>
            </a:r>
            <a:b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Звучал мне долго голос нежный</a:t>
            </a:r>
            <a:b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снились милые черты.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темой стихотворения Пушкин избрал описание чувства любви.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стихотворении есть весь спектр эмоций, эволюция которых проста: вначале лирический герой испытывает любовное томление, в своем воображении снова и снова воскрешая образ возлюбленной. Но постепенно чувства, которые не нашли отклика в душе возлюбленной ,угасли. И лирический герой вновь погружается в скучный и серый мир: в этой обыденности его душа словно бы умирает.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четко делится на три равные части, по две строфы в каждой .Такая композиция организует восприятие стихотворения читателем и придает гармоническое единство в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целом.Стихотворение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необычайно гармонично и музыкально- в этом проявилось поэтическое мастерство великого поэта.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воспринята им как непередаваемая светлая радость ,подлинно возвышенное чувство:</a:t>
            </a:r>
          </a:p>
          <a:p>
            <a:pPr marL="0" indent="0">
              <a:buNone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Как мимолетное виденье,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Как гений чистой красоты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повторенные сравнения  усиливают впечатление чего-то необычно прекрасного ,возвышенного ,чистого 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образ охарактеризован основной мелодией романса Глинки –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пленительной,простой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,задумчиво-радостной.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ru-RU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ru-RU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ru-RU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ru-RU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ru-RU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ru-RU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ru-RU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ru-RU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ru-RU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ru-RU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95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FBA18-95D6-4513-87CA-E43F460D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Я вас любил, любовь еще, быть может</a:t>
            </a:r>
            <a:b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6127C0-FFBB-4E2D-B81C-A3B2818E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66" y="1521611"/>
            <a:ext cx="8709037" cy="5000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Я</a:t>
            </a:r>
            <a:r>
              <a:rPr lang="ru-RU" b="0" i="0" dirty="0">
                <a:solidFill>
                  <a:schemeClr val="accent4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вас любил: любовь еще, быть может,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0" i="0" dirty="0">
                <a:solidFill>
                  <a:schemeClr val="accent4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В душе моей угасла не совсем;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0" i="0" dirty="0">
                <a:solidFill>
                  <a:schemeClr val="accent4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Но пусть она вас больше не тревожит;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0" i="0" dirty="0">
                <a:solidFill>
                  <a:schemeClr val="accent4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Я не хочу печалить вас ничем.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0" i="0" dirty="0">
                <a:solidFill>
                  <a:schemeClr val="accent4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Я вас любил безмолвно, безнадежно,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0" i="0" dirty="0">
                <a:solidFill>
                  <a:schemeClr val="accent4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То робостью, то ревностью томим;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0" i="0" dirty="0">
                <a:solidFill>
                  <a:schemeClr val="accent4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Я вас любил так искренно, так нежно,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0" i="0" dirty="0">
                <a:solidFill>
                  <a:schemeClr val="accent4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Как дай вам бог любимой быть другим.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</a:rPr>
              <a:t>Стихот</a:t>
            </a:r>
            <a:r>
              <a:rPr lang="ru-RU" b="0" i="0" dirty="0">
                <a:solidFill>
                  <a:schemeClr val="accent4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ворение является образцом художественного описания неразделенной любви. Пушкин рассказывает о ней в прошедшем времени. Годы не смогли полностью изгладить из памяти восторженное сильное чувство. Оно до сих пор дает о себе знать («любовь… угасла не совсем»). Когда-то она причиняла поэту невыносимые страдания, сменяясь «то робостью, то ревностью». Постепенно пожар в груди угас, остались лишь тлеющие угольки.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</a:rPr>
              <a:t>В стихотворении раскрывается природа, сущность большой , подлинной любви</a:t>
            </a:r>
            <a:r>
              <a:rPr lang="ru-RU" dirty="0">
                <a:solidFill>
                  <a:srgbClr val="333333"/>
                </a:solidFill>
                <a:latin typeface="Roboto" panose="02000000000000000000" pitchFamily="2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2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950708-E153-4481-8D24-3B54E68EC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45" y="352540"/>
            <a:ext cx="8657057" cy="6229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холмах Грузии.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холмах Грузии лежит ночная мгла;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Шумит </a:t>
            </a:r>
            <a:r>
              <a:rPr lang="ru-RU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Арагва</a:t>
            </a: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предо мною.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Мне грустно и легко; печаль моя светла;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Печаль моя полна тобою,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Тобой, одной тобой… Унынья моего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Ничто не мучит, не тревожит,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сердце вновь горит и любит — оттого,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не любить оно не может.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творческая натура поэта была направлена на постоянный поиск женского идеала.</a:t>
            </a: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Этот идеал он на время находил в разных женщинах, и каждый раз отдавался всей душой вспыхнувшему чувству. Поэту одновременно «грустно и легко». Это странное сочетание объясняется тем, что печальное состояние вызвано огромным чувством любви. Пушкин боготворил женщин</a:t>
            </a:r>
            <a:r>
              <a:rPr lang="ru-RU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была необходимой духовной потребностью поэта, аналогично потребности в дыхании или пище. Поэтому в конце стихотворения Пушкин заявляет, что его сердце «не любить… не может».</a:t>
            </a:r>
          </a:p>
          <a:p>
            <a:pPr marL="0" indent="0">
              <a:buNone/>
            </a:pPr>
            <a:b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3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624" y="176270"/>
            <a:ext cx="9243151" cy="6389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Автор : Левина Анастасия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обучающаяся 9 класса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МКОУСОШ№9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с.Каменка.2023 год</a:t>
            </a:r>
          </a:p>
          <a:p>
            <a:pPr marL="0" indent="0">
              <a:buNone/>
            </a:pP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Руководитель: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Крутик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Борисовна,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учитель русского языка и литературы.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с.Каменка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2023 год.</a:t>
            </a:r>
          </a:p>
        </p:txBody>
      </p:sp>
    </p:spTree>
    <p:extLst>
      <p:ext uri="{BB962C8B-B14F-4D97-AF65-F5344CB8AC3E}">
        <p14:creationId xmlns:p14="http://schemas.microsoft.com/office/powerpoint/2010/main" val="2172960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8A22FF-6547-4312-8AE0-0853ECC95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471"/>
            <a:ext cx="8598868" cy="581356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Сожженное письмо.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Прощай, письмо любви! прощай: она велела.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Как долго медлил я! как долго не хотела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Рука предать огню все радости мои!..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Но полно, час настал. Гори, письмо любви.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Любовное письмо могло служить доказательством неверности женщины. Пушкин прекрасно понимал это, но ему было очень горько уничтожать напоминания о любимой. Поэтому к сожжению письма он приступает с большой неохотой («как долго медлил я»). Вероятно, поэт несколько раз перечитывал дорогие сердцу строки, пытаясь надолго запомнить их. Решившись, он зажигает листы и понимает, что вместе с бумагой сгорает нечто большее. Поэт с горечью смотрит на кучку пепла, который становится для него «отрадой бедной».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Стихотворение написано шестистопным ямбом. Привлекает парная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рифмовка.Каждая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рифмующаяся пара строк отличается от последующей типом рифмы: женская и мужская.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8D88EB-DF03-405F-82B0-40D1626FD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02" y="2518717"/>
            <a:ext cx="2394688" cy="26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843D47-B769-4FF1-8EC7-DD17D8660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3" y="108155"/>
            <a:ext cx="9232609" cy="665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Мадонна</a:t>
            </a:r>
          </a:p>
          <a:p>
            <a:pPr marL="0" indent="0">
              <a:buNone/>
            </a:pPr>
            <a: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множеством картин старинных мастеров</a:t>
            </a:r>
            <a:b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Украсить я всегда желал свою обитель,</a:t>
            </a:r>
            <a:b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 суеверно им дивился посетитель,</a:t>
            </a:r>
            <a:b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Внимая важному сужденью знатоков. В простом углу моем, средь медленных трудов,</a:t>
            </a:r>
            <a:b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Одной картины я желал быть вечно зритель,</a:t>
            </a:r>
            <a:b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Одной: чтоб на меня с холста, как с облаков,</a:t>
            </a:r>
            <a:b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Пречистая и наш божественный спаситель —</a:t>
            </a:r>
            <a:b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 с величием, он с разумом в очах —</a:t>
            </a:r>
            <a:b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Взирали кроткие, во славе и лучах,</a:t>
            </a:r>
            <a:b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Одни, без ангелов, под пальмою Сиона.</a:t>
            </a:r>
            <a:b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Исполнились мои желания.</a:t>
            </a:r>
            <a:b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Творец Тебя мне ниспослал, тебя, моя Мадонна,</a:t>
            </a:r>
            <a:b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Чистейшей прелести чистейший образец.</a:t>
            </a:r>
          </a:p>
          <a:p>
            <a:endParaRPr lang="ru-RU" sz="16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полгода до свадьбы в 1830 году он, вдохновлённый собственным счастьем, создал стихотворение под названием «Мадонна». Это прекрасное произведение посвящено возлюбленной поэта Наталье Гончаровой, которая стала его женой. Стихотворение «Мадонна» имеет форму монолога.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D6A198-37DE-403C-AD5F-2E6A9F392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51" y="1691149"/>
            <a:ext cx="2930013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1E3C5E-9FC5-4DC2-A01D-21AFD86D8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35975"/>
            <a:ext cx="8709037" cy="6539398"/>
          </a:xfrm>
        </p:spPr>
        <p:txBody>
          <a:bodyPr/>
          <a:lstStyle/>
          <a:p>
            <a:pPr marL="0" indent="0">
              <a:buNone/>
            </a:pP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стихотворения Пушкина – </a:t>
            </a:r>
            <a:r>
              <a:rPr lang="ru-RU" b="1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шестистопный ямб</a:t>
            </a: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Рифмовка произведения кольцевая, перекрёстная и парная. Посредством чередования женской и мужской рифмы в произведении достигается эффект музыкальности и плавности</a:t>
            </a:r>
            <a:endParaRPr lang="ru-RU" b="1" i="0" dirty="0">
              <a:solidFill>
                <a:srgbClr val="6666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Описаны его возвышенные чувства, его преклонение перед образцом святости и истинной красоты</a:t>
            </a:r>
            <a:r>
              <a:rPr lang="ru-RU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buNone/>
            </a:pP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мысль произведения Пушкина «Мадонна» заключается в том, что любовь – наивысшее чувство в нашей жизни, оно возрождает человека, даёт веру и надежду, открывает лучшие качества в личности</a:t>
            </a:r>
            <a:r>
              <a:rPr lang="ru-RU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.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3A5649-B9A5-47A3-B5B2-FB9E6018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10" y="3107744"/>
            <a:ext cx="6749844" cy="37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1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AC7761-5D59-414F-A509-48DE05EA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33" y="374573"/>
            <a:ext cx="8742088" cy="5475384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русской поэзии ничего подобного пушкинскому образу любви не создано.  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юбви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зародыше, в развитии, в становлении,  любви в разнообразных состояниях - чувственности и духовности; любви в разнообразнейших проявлениях - ревнивой и удовлетворенной, раздраженной и умиляющейся,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по-земному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страстной и почти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неземно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обожествляемой. И для нашей поэзии, да и для всего нормального национального развития, это оказалось величайшим благом. Наверно, у нас не было поэта, так много, так полно, так разнообразно любившего, 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юбившего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всегда, любившего постоянно.</a:t>
            </a:r>
          </a:p>
        </p:txBody>
      </p:sp>
    </p:spTree>
    <p:extLst>
      <p:ext uri="{BB962C8B-B14F-4D97-AF65-F5344CB8AC3E}">
        <p14:creationId xmlns:p14="http://schemas.microsoft.com/office/powerpoint/2010/main" val="7450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D98A2F-9A65-4208-A6C3-A0AEDD2F7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341523"/>
            <a:ext cx="8753105" cy="56998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Пушкинская лирика дружбы и любви , несмотря на разделяющие нас столетия, продолжает волновать нас, живущих в 21 веке. А жизненный его пример – это  один из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лучщих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образцов для подражания каждому новому поколению.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Чистая стихи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,я порой думаю, какие удивительные люди жили в 19 веке, как они умели дружить, любить. Встречу ли я в жизни хоть что-то похожее ?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Любовь и дружба –это источники счастья, лучики света в душе человека. Никто  не сможет быть таким воспитателем гуманных чувств, каким был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25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317" y="133485"/>
            <a:ext cx="8973441" cy="634443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 на тему: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Любовь и дружба в лирике  А.С.. Пушкина».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данной темы определяется особой ролью художественного слова в развитии личности учащегося.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Показать, что к теме любви и дружбы поэт обращался на протяжении всей своей жизни. Раскрыть пушкинское понимание любви и дружбы как важнейшей жизненной ценности.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01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3604" y="78401"/>
            <a:ext cx="8775138" cy="6443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1.Понять, что такое настоящая любовь и настоящая дружба и какую роль они играют в нашей жизни.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2.Провести исследование о роли любви и дружбы в нашей жизни.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Показать, что любовь и дружба могут приносить радость и вдохновение.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4.Обратиться к лирическим произведениям поэта, чтобы еще раз убедиться в непреходящей ценности творчества </a:t>
            </a:r>
            <a:r>
              <a:rPr lang="ru-RU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работы: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1.Анализ литературы по данной теме.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2.Обобщение информации по различным источникам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96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029" y="0"/>
            <a:ext cx="9121966" cy="6566053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Лирические циклы поэзии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своеобразие выражения темы любви и дружбы в художественной системе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Доказать, что в русской литературе 18-начала 19 века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величайший художественный гений. Воспринять идейное и эмоциональное богатство лирики поэта. Доказать, что тема любви и дружбы в лирике поэта отражает переоценку его личностных ценностей на различных этапах жизни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517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F17D07-9C62-475D-A518-2DBA08C92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0487"/>
            <a:ext cx="8764121" cy="658821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</a:rPr>
              <a:t>Тема : Любовь и дружба в жизни поэта.</a:t>
            </a:r>
          </a:p>
          <a:p>
            <a:endParaRPr lang="ru-RU" sz="4000" dirty="0"/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Сергеевича Пушкина по праву можно считать величайшим русским поэтом. Который открыл золотую страницу в истории русской литературы. Его лирика многотемна и многогранна, но любовь и дружба в ней занимают особое место. Поскольку эти чувства сопутствовали поэту в течение всей его жизни; они были основными источниками его вдохновения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1753C2-26F4-4812-B785-3FA879B49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950" y="2932223"/>
            <a:ext cx="4352449" cy="419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9ADBC2-7F23-4817-BD96-82D90419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7316" y="760165"/>
            <a:ext cx="11353800" cy="75013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течением времени взгляд поэта и отношение к ним менялись, но верность этим идеалам он пронес через всю жизнь. Дружеские послания лицейских лет в большинстве своем описывают юношеские пиры и веселья, прославляют жизнь ради жизни. Уже в этот период появляется мотив братства, который пройдет через все творчество поэта. Даже через много лет после окончания Лицея Пушкин помнит всех тех, с кем он учился, и посвящает им такие стихотворения, как</a:t>
            </a:r>
            <a:r>
              <a:rPr lang="ru-RU" sz="36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035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3410F3-070D-4CEB-A748-978E2A0D6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60" y="352540"/>
            <a:ext cx="8703326" cy="5688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«19 октября»</a:t>
            </a:r>
          </a:p>
          <a:p>
            <a:pPr marL="0" indent="0">
              <a:buNone/>
            </a:pP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Роняет лес багряный свой убор,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Сребрит</a:t>
            </a: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мороз увянувшее поле,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Проглянет день как будто поневоле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 скроется за край окружных гор.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Пылай, камин, в моей пустынной келье;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 ты, вино, осенней стужи друг,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Пролей мне в грудь отрадное похмелье,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Минутное забвенье горьких мук.</a:t>
            </a:r>
          </a:p>
          <a:p>
            <a:pPr marL="0" indent="0">
              <a:buNone/>
            </a:pP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«19 октября» Пушкин посвятил своим лицейским товарищам. Раскрывая тему дружбы, поэт говорит о тяжести одиночества, о роли друзей и дружбы в жизни человека, о взаимоотношении друзей. 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октября –день открытия Лицея – постоянно отмечается ими.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Стихотворенье написано пятистопным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ямбом,создающим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элегическую интонацию спокойной ,неторопливой, задушевной беседы-размышления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25170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C4A360-0367-4F5D-A703-9DCD6785A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07" y="352539"/>
            <a:ext cx="8814799" cy="6505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начинается типичным «михайловским»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пейзажом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а продолжается как воспоминание о тех , «кто не пришел», «кого меж нами нет» .Поэт обращается к тем ,кто смог посетить Михайловское (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Пущин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Горчаков ,Дельвиг),а также к Кюхельбекеру , которого называет «братом»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заканчивается мотивами пира. Поэт призывает друзей выпить за царя и простить ему «неправое гонение» .Строго христианская нравственная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мативировка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этого жеста характерна для зрелого Пушкина: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человек! Им властвует мгновенье,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раб молвы, сомнений и страстей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образ стихотворения – последний друг , который  переживет всех остальных и будет в одиночестве праздновать «под старость день Лицея».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этого образа связано с мотивом смерти и сопутствующими мотивами бегства времени , увядание природы).</a:t>
            </a:r>
          </a:p>
          <a:p>
            <a:pPr marL="0" indent="0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EA2F45-9FD2-4901-8F0B-A9C3C23F3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50" y="4679576"/>
            <a:ext cx="3648635" cy="21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6353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8918</TotalTime>
  <Words>2424</Words>
  <Application>Microsoft Office PowerPoint</Application>
  <PresentationFormat>Широкоэкранный</PresentationFormat>
  <Paragraphs>128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Roboto</vt:lpstr>
      <vt:lpstr>Times New Roman</vt:lpstr>
      <vt:lpstr>Trebuchet MS</vt:lpstr>
      <vt:lpstr>Verdana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“Бог помочь вам, друзья мои” (1827)</vt:lpstr>
      <vt:lpstr> “Чем чаще празднует лицей свою святую годовщину” (1831)</vt:lpstr>
      <vt:lpstr>Чаадаеву Пушкин адресует несколько стихотворений: “К Чаадаеву” </vt:lpstr>
      <vt:lpstr>“Чаадаеву” (1821)</vt:lpstr>
      <vt:lpstr>Презентация PowerPoint</vt:lpstr>
      <vt:lpstr>Презентация PowerPoint</vt:lpstr>
      <vt:lpstr>Презентация PowerPoint</vt:lpstr>
      <vt:lpstr> Я помню чудное мгновенье(К Керн)</vt:lpstr>
      <vt:lpstr> Я вас любил, любовь еще, быть может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79089841491</dc:creator>
  <cp:keywords>пушкин</cp:keywords>
  <cp:lastModifiedBy>79089841491</cp:lastModifiedBy>
  <cp:revision>65</cp:revision>
  <dcterms:created xsi:type="dcterms:W3CDTF">2022-10-29T03:06:24Z</dcterms:created>
  <dcterms:modified xsi:type="dcterms:W3CDTF">2023-04-13T12:09:57Z</dcterms:modified>
</cp:coreProperties>
</file>